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1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9" r:id="rId20"/>
  </p:sldMasterIdLst>
  <p:notesMasterIdLst>
    <p:notesMasterId r:id="rId31"/>
  </p:notesMasterIdLst>
  <p:handoutMasterIdLst>
    <p:handoutMasterId r:id="rId32"/>
  </p:handoutMasterIdLst>
  <p:sldIdLst>
    <p:sldId id="970" r:id="rId21"/>
    <p:sldId id="1456" r:id="rId22"/>
    <p:sldId id="2517" r:id="rId23"/>
    <p:sldId id="2514" r:id="rId24"/>
    <p:sldId id="2515" r:id="rId25"/>
    <p:sldId id="972" r:id="rId26"/>
    <p:sldId id="2520" r:id="rId27"/>
    <p:sldId id="2516" r:id="rId28"/>
    <p:sldId id="2518" r:id="rId29"/>
    <p:sldId id="351" r:id="rId30"/>
  </p:sldIdLst>
  <p:sldSz cx="12198350" cy="6858000"/>
  <p:notesSz cx="7099300" cy="10234613"/>
  <p:custDataLst>
    <p:custData r:id="rId2"/>
    <p:tags r:id="rId33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2432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orient="horz" pos="210">
          <p15:clr>
            <a:srgbClr val="A4A3A4"/>
          </p15:clr>
        </p15:guide>
        <p15:guide id="7" pos="395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  <p15:guide id="12" orient="horz" pos="3906">
          <p15:clr>
            <a:srgbClr val="A4A3A4"/>
          </p15:clr>
        </p15:guide>
        <p15:guide id="13" orient="horz" pos="654">
          <p15:clr>
            <a:srgbClr val="A4A3A4"/>
          </p15:clr>
        </p15:guide>
        <p15:guide id="14" orient="horz" pos="2478">
          <p15:clr>
            <a:srgbClr val="A4A3A4"/>
          </p15:clr>
        </p15:guide>
        <p15:guide id="15" orient="horz" pos="2387">
          <p15:clr>
            <a:srgbClr val="A4A3A4"/>
          </p15:clr>
        </p15:guide>
        <p15:guide id="16" orient="horz" pos="9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FFFE"/>
    <a:srgbClr val="FFFFFF"/>
    <a:srgbClr val="FFFEFE"/>
    <a:srgbClr val="FEFFFE"/>
    <a:srgbClr val="FEFEFE"/>
    <a:srgbClr val="FEFEFD"/>
    <a:srgbClr val="FEFDFD"/>
    <a:srgbClr val="FDFEFD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94711" autoAdjust="0"/>
  </p:normalViewPr>
  <p:slideViewPr>
    <p:cSldViewPr snapToGrid="0" showGuides="1">
      <p:cViewPr varScale="1">
        <p:scale>
          <a:sx n="108" d="100"/>
          <a:sy n="108" d="100"/>
        </p:scale>
        <p:origin x="762" y="102"/>
      </p:cViewPr>
      <p:guideLst>
        <p:guide orient="horz" pos="3884"/>
        <p:guide orient="horz" pos="618"/>
        <p:guide orient="horz" pos="2432"/>
        <p:guide orient="horz" pos="2341"/>
        <p:guide orient="horz" pos="890"/>
        <p:guide orient="horz" pos="210"/>
        <p:guide pos="395"/>
        <p:guide pos="3842"/>
        <p:guide pos="3933"/>
        <p:guide pos="7380"/>
        <p:guide pos="5566"/>
        <p:guide orient="horz" pos="3906"/>
        <p:guide orient="horz" pos="654"/>
        <p:guide orient="horz" pos="2478"/>
        <p:guide orient="horz" pos="2387"/>
        <p:guide orient="horz" pos="981"/>
      </p:guideLst>
    </p:cSldViewPr>
  </p:slideViewPr>
  <p:outlineViewPr>
    <p:cViewPr>
      <p:scale>
        <a:sx n="33" d="100"/>
        <a:sy n="33" d="100"/>
      </p:scale>
      <p:origin x="0" y="332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1565"/>
    </p:cViewPr>
  </p:sorterViewPr>
  <p:notesViewPr>
    <p:cSldViewPr snapToGrid="0" showGuides="1">
      <p:cViewPr varScale="1">
        <p:scale>
          <a:sx n="76" d="100"/>
          <a:sy n="76" d="100"/>
        </p:scale>
        <p:origin x="2982" y="12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6.xml"/><Relationship Id="rId3" Type="http://schemas.openxmlformats.org/officeDocument/2006/relationships/customXml" Target="../customXml/item3.xml"/><Relationship Id="rId21" Type="http://schemas.openxmlformats.org/officeDocument/2006/relationships/slide" Target="slides/slide1.xml"/><Relationship Id="rId34" Type="http://schemas.openxmlformats.org/officeDocument/2006/relationships/presProps" Target="presProp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5.xml"/><Relationship Id="rId33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Master" Target="slideMasters/slideMaster1.xml"/><Relationship Id="rId29" Type="http://schemas.openxmlformats.org/officeDocument/2006/relationships/slide" Target="slides/slide9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4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theme" Target="theme/theme1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7099300" cy="698500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82163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682163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32480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466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38125" y="4822825"/>
            <a:ext cx="662305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82163"/>
            <a:ext cx="3249613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682163"/>
            <a:ext cx="32480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622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Why</a:t>
            </a:r>
            <a:endParaRPr lang="de-DE" dirty="0"/>
          </a:p>
          <a:p>
            <a:endParaRPr lang="de-DE" dirty="0"/>
          </a:p>
          <a:p>
            <a:r>
              <a:rPr lang="de-DE" dirty="0"/>
              <a:t>Technology and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adoption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WoT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relevance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(BT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WoT</a:t>
            </a:r>
            <a:r>
              <a:rPr lang="de-DE" dirty="0"/>
              <a:t>, TD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Desigo</a:t>
            </a:r>
            <a:r>
              <a:rPr lang="de-DE" dirty="0"/>
              <a:t> CC)- Easy </a:t>
            </a:r>
            <a:r>
              <a:rPr lang="de-DE" dirty="0" err="1"/>
              <a:t>integration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Future </a:t>
            </a:r>
            <a:r>
              <a:rPr lang="de-DE" dirty="0" err="1"/>
              <a:t>integrated</a:t>
            </a:r>
            <a:r>
              <a:rPr lang="de-DE" dirty="0"/>
              <a:t> SI </a:t>
            </a:r>
            <a:r>
              <a:rPr lang="de-DE" dirty="0" err="1"/>
              <a:t>portfolio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supported </a:t>
            </a:r>
            <a:r>
              <a:rPr lang="de-DE" dirty="0" err="1"/>
              <a:t>by</a:t>
            </a:r>
            <a:r>
              <a:rPr lang="de-DE" dirty="0"/>
              <a:t> easy </a:t>
            </a:r>
            <a:r>
              <a:rPr lang="de-DE" dirty="0" err="1"/>
              <a:t>integration</a:t>
            </a:r>
            <a:r>
              <a:rPr lang="de-DE" dirty="0"/>
              <a:t> + 3rd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Standard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WoT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in Summer 2019 –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adoption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Siemens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Multi Domain </a:t>
            </a:r>
            <a:r>
              <a:rPr lang="de-DE" dirty="0" err="1"/>
              <a:t>integration</a:t>
            </a:r>
            <a:r>
              <a:rPr lang="de-DE" dirty="0"/>
              <a:t> (</a:t>
            </a:r>
            <a:r>
              <a:rPr lang="de-DE" dirty="0" err="1"/>
              <a:t>cross</a:t>
            </a:r>
            <a:r>
              <a:rPr lang="de-DE" dirty="0"/>
              <a:t> BU)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Siemens Expert / Leader in </a:t>
            </a:r>
            <a:r>
              <a:rPr lang="de-DE" dirty="0" err="1"/>
              <a:t>Standardization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Leverage</a:t>
            </a:r>
            <a:r>
              <a:rPr lang="de-DE" dirty="0"/>
              <a:t> BT </a:t>
            </a:r>
            <a:r>
              <a:rPr lang="de-DE" dirty="0" err="1"/>
              <a:t>pilot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 err="1"/>
              <a:t>CeM</a:t>
            </a:r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/>
              <a:t>Reasonable</a:t>
            </a:r>
            <a:r>
              <a:rPr lang="de-DE" dirty="0"/>
              <a:t> </a:t>
            </a:r>
            <a:r>
              <a:rPr lang="de-DE" dirty="0" err="1"/>
              <a:t>Invest</a:t>
            </a:r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/>
              <a:t>PoC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Summer /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 W3C + Showcase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Cross BU </a:t>
            </a:r>
            <a:r>
              <a:rPr lang="de-DE" dirty="0" err="1"/>
              <a:t>coordination</a:t>
            </a:r>
            <a:r>
              <a:rPr lang="de-DE" dirty="0"/>
              <a:t> + Business Development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2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791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Why</a:t>
            </a:r>
            <a:endParaRPr lang="de-DE" dirty="0"/>
          </a:p>
          <a:p>
            <a:endParaRPr lang="de-DE" dirty="0"/>
          </a:p>
          <a:p>
            <a:r>
              <a:rPr lang="de-DE" dirty="0"/>
              <a:t>Technology and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adoption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WoT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relevance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(BT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WoT</a:t>
            </a:r>
            <a:r>
              <a:rPr lang="de-DE" dirty="0"/>
              <a:t>, TD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Desigo</a:t>
            </a:r>
            <a:r>
              <a:rPr lang="de-DE" dirty="0"/>
              <a:t> CC)- Easy </a:t>
            </a:r>
            <a:r>
              <a:rPr lang="de-DE" dirty="0" err="1"/>
              <a:t>integration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Future </a:t>
            </a:r>
            <a:r>
              <a:rPr lang="de-DE" dirty="0" err="1"/>
              <a:t>integrated</a:t>
            </a:r>
            <a:r>
              <a:rPr lang="de-DE" dirty="0"/>
              <a:t> SI </a:t>
            </a:r>
            <a:r>
              <a:rPr lang="de-DE" dirty="0" err="1"/>
              <a:t>portfolio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supported </a:t>
            </a:r>
            <a:r>
              <a:rPr lang="de-DE" dirty="0" err="1"/>
              <a:t>by</a:t>
            </a:r>
            <a:r>
              <a:rPr lang="de-DE" dirty="0"/>
              <a:t> easy </a:t>
            </a:r>
            <a:r>
              <a:rPr lang="de-DE" dirty="0" err="1"/>
              <a:t>integration</a:t>
            </a:r>
            <a:r>
              <a:rPr lang="de-DE" dirty="0"/>
              <a:t> + 3rd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Standard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WoT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in Summer 2019 –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adoption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Siemens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Multi Domain </a:t>
            </a:r>
            <a:r>
              <a:rPr lang="de-DE" dirty="0" err="1"/>
              <a:t>integration</a:t>
            </a:r>
            <a:r>
              <a:rPr lang="de-DE" dirty="0"/>
              <a:t> (</a:t>
            </a:r>
            <a:r>
              <a:rPr lang="de-DE" dirty="0" err="1"/>
              <a:t>cross</a:t>
            </a:r>
            <a:r>
              <a:rPr lang="de-DE" dirty="0"/>
              <a:t> BU)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Siemens Expert / Leader in </a:t>
            </a:r>
            <a:r>
              <a:rPr lang="de-DE" dirty="0" err="1"/>
              <a:t>Standardization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Leverage</a:t>
            </a:r>
            <a:r>
              <a:rPr lang="de-DE" dirty="0"/>
              <a:t> BT </a:t>
            </a:r>
            <a:r>
              <a:rPr lang="de-DE" dirty="0" err="1"/>
              <a:t>pilot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 err="1"/>
              <a:t>CeM</a:t>
            </a:r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/>
              <a:t>Reasonable</a:t>
            </a:r>
            <a:r>
              <a:rPr lang="de-DE" dirty="0"/>
              <a:t> </a:t>
            </a:r>
            <a:r>
              <a:rPr lang="de-DE" dirty="0" err="1"/>
              <a:t>Invest</a:t>
            </a:r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/>
              <a:t>PoC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Summer /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 W3C + Showcase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Cross BU </a:t>
            </a:r>
            <a:r>
              <a:rPr lang="de-DE" dirty="0" err="1"/>
              <a:t>coordination</a:t>
            </a:r>
            <a:r>
              <a:rPr lang="de-DE" dirty="0"/>
              <a:t> + Business Development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3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273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Why</a:t>
            </a:r>
            <a:endParaRPr lang="de-DE" dirty="0"/>
          </a:p>
          <a:p>
            <a:endParaRPr lang="de-DE" dirty="0"/>
          </a:p>
          <a:p>
            <a:r>
              <a:rPr lang="de-DE" dirty="0"/>
              <a:t>Technology and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adoption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WoT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relevance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(BT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WoT</a:t>
            </a:r>
            <a:r>
              <a:rPr lang="de-DE" dirty="0"/>
              <a:t>, TD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Desigo</a:t>
            </a:r>
            <a:r>
              <a:rPr lang="de-DE" dirty="0"/>
              <a:t> CC)- Easy </a:t>
            </a:r>
            <a:r>
              <a:rPr lang="de-DE" dirty="0" err="1"/>
              <a:t>integration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Future </a:t>
            </a:r>
            <a:r>
              <a:rPr lang="de-DE" dirty="0" err="1"/>
              <a:t>integrated</a:t>
            </a:r>
            <a:r>
              <a:rPr lang="de-DE" dirty="0"/>
              <a:t> SI </a:t>
            </a:r>
            <a:r>
              <a:rPr lang="de-DE" dirty="0" err="1"/>
              <a:t>portfolio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supported </a:t>
            </a:r>
            <a:r>
              <a:rPr lang="de-DE" dirty="0" err="1"/>
              <a:t>by</a:t>
            </a:r>
            <a:r>
              <a:rPr lang="de-DE" dirty="0"/>
              <a:t> easy </a:t>
            </a:r>
            <a:r>
              <a:rPr lang="de-DE" dirty="0" err="1"/>
              <a:t>integration</a:t>
            </a:r>
            <a:r>
              <a:rPr lang="de-DE" dirty="0"/>
              <a:t> + 3rd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Standard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WoT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in Summer 2019 –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adoption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Siemens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Multi Domain </a:t>
            </a:r>
            <a:r>
              <a:rPr lang="de-DE" dirty="0" err="1"/>
              <a:t>integration</a:t>
            </a:r>
            <a:r>
              <a:rPr lang="de-DE" dirty="0"/>
              <a:t> (</a:t>
            </a:r>
            <a:r>
              <a:rPr lang="de-DE" dirty="0" err="1"/>
              <a:t>cross</a:t>
            </a:r>
            <a:r>
              <a:rPr lang="de-DE" dirty="0"/>
              <a:t> BU)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Siemens Expert / Leader in </a:t>
            </a:r>
            <a:r>
              <a:rPr lang="de-DE" dirty="0" err="1"/>
              <a:t>Standardization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Leverage</a:t>
            </a:r>
            <a:r>
              <a:rPr lang="de-DE" dirty="0"/>
              <a:t> BT </a:t>
            </a:r>
            <a:r>
              <a:rPr lang="de-DE" dirty="0" err="1"/>
              <a:t>pilot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 err="1"/>
              <a:t>CeM</a:t>
            </a:r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/>
              <a:t>Reasonable</a:t>
            </a:r>
            <a:r>
              <a:rPr lang="de-DE" dirty="0"/>
              <a:t> </a:t>
            </a:r>
            <a:r>
              <a:rPr lang="de-DE" dirty="0" err="1"/>
              <a:t>Invest</a:t>
            </a:r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/>
              <a:t>PoC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Summer /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 W3C + Showcase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Cross BU </a:t>
            </a:r>
            <a:r>
              <a:rPr lang="de-DE" dirty="0" err="1"/>
              <a:t>coordination</a:t>
            </a:r>
            <a:r>
              <a:rPr lang="de-DE" dirty="0"/>
              <a:t> + Business Development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5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24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6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87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Why</a:t>
            </a:r>
            <a:endParaRPr lang="de-DE" dirty="0"/>
          </a:p>
          <a:p>
            <a:endParaRPr lang="de-DE" dirty="0"/>
          </a:p>
          <a:p>
            <a:r>
              <a:rPr lang="de-DE" dirty="0"/>
              <a:t>Technology and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adoption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WoT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relevance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(BT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WoT</a:t>
            </a:r>
            <a:r>
              <a:rPr lang="de-DE" dirty="0"/>
              <a:t>, TD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Desigo</a:t>
            </a:r>
            <a:r>
              <a:rPr lang="de-DE" dirty="0"/>
              <a:t> CC)- Easy </a:t>
            </a:r>
            <a:r>
              <a:rPr lang="de-DE" dirty="0" err="1"/>
              <a:t>integration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Future </a:t>
            </a:r>
            <a:r>
              <a:rPr lang="de-DE" dirty="0" err="1"/>
              <a:t>integrated</a:t>
            </a:r>
            <a:r>
              <a:rPr lang="de-DE" dirty="0"/>
              <a:t> SI </a:t>
            </a:r>
            <a:r>
              <a:rPr lang="de-DE" dirty="0" err="1"/>
              <a:t>portfolio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supported </a:t>
            </a:r>
            <a:r>
              <a:rPr lang="de-DE" dirty="0" err="1"/>
              <a:t>by</a:t>
            </a:r>
            <a:r>
              <a:rPr lang="de-DE" dirty="0"/>
              <a:t> easy </a:t>
            </a:r>
            <a:r>
              <a:rPr lang="de-DE" dirty="0" err="1"/>
              <a:t>integration</a:t>
            </a:r>
            <a:r>
              <a:rPr lang="de-DE" dirty="0"/>
              <a:t> + 3rd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Standard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WoT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in Summer 2019 –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adoption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Siemens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Multi Domain </a:t>
            </a:r>
            <a:r>
              <a:rPr lang="de-DE" dirty="0" err="1"/>
              <a:t>integration</a:t>
            </a:r>
            <a:r>
              <a:rPr lang="de-DE" dirty="0"/>
              <a:t> (</a:t>
            </a:r>
            <a:r>
              <a:rPr lang="de-DE" dirty="0" err="1"/>
              <a:t>cross</a:t>
            </a:r>
            <a:r>
              <a:rPr lang="de-DE" dirty="0"/>
              <a:t> BU)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Siemens Expert / Leader in </a:t>
            </a:r>
            <a:r>
              <a:rPr lang="de-DE" dirty="0" err="1"/>
              <a:t>Standardization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Leverage</a:t>
            </a:r>
            <a:r>
              <a:rPr lang="de-DE" dirty="0"/>
              <a:t> BT </a:t>
            </a:r>
            <a:r>
              <a:rPr lang="de-DE" dirty="0" err="1"/>
              <a:t>pilot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 err="1"/>
              <a:t>CeM</a:t>
            </a:r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/>
              <a:t>Reasonable</a:t>
            </a:r>
            <a:r>
              <a:rPr lang="de-DE" dirty="0"/>
              <a:t> </a:t>
            </a:r>
            <a:r>
              <a:rPr lang="de-DE" dirty="0" err="1"/>
              <a:t>Invest</a:t>
            </a:r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/>
              <a:t>PoC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Summer /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 W3C + Showcase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Cross BU </a:t>
            </a:r>
            <a:r>
              <a:rPr lang="de-DE" dirty="0" err="1"/>
              <a:t>coordination</a:t>
            </a:r>
            <a:r>
              <a:rPr lang="de-DE" dirty="0"/>
              <a:t> + Business Development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7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318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Why</a:t>
            </a:r>
            <a:endParaRPr lang="de-DE" dirty="0"/>
          </a:p>
          <a:p>
            <a:endParaRPr lang="de-DE" dirty="0"/>
          </a:p>
          <a:p>
            <a:r>
              <a:rPr lang="de-DE" dirty="0"/>
              <a:t>Technology and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adoption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WoT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relevance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(BT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WoT</a:t>
            </a:r>
            <a:r>
              <a:rPr lang="de-DE" dirty="0"/>
              <a:t>, TD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Desigo</a:t>
            </a:r>
            <a:r>
              <a:rPr lang="de-DE" dirty="0"/>
              <a:t> CC)- Easy </a:t>
            </a:r>
            <a:r>
              <a:rPr lang="de-DE" dirty="0" err="1"/>
              <a:t>integration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Future </a:t>
            </a:r>
            <a:r>
              <a:rPr lang="de-DE" dirty="0" err="1"/>
              <a:t>integrated</a:t>
            </a:r>
            <a:r>
              <a:rPr lang="de-DE" dirty="0"/>
              <a:t> SI </a:t>
            </a:r>
            <a:r>
              <a:rPr lang="de-DE" dirty="0" err="1"/>
              <a:t>portfolio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supported </a:t>
            </a:r>
            <a:r>
              <a:rPr lang="de-DE" dirty="0" err="1"/>
              <a:t>by</a:t>
            </a:r>
            <a:r>
              <a:rPr lang="de-DE" dirty="0"/>
              <a:t> easy </a:t>
            </a:r>
            <a:r>
              <a:rPr lang="de-DE" dirty="0" err="1"/>
              <a:t>integration</a:t>
            </a:r>
            <a:r>
              <a:rPr lang="de-DE" dirty="0"/>
              <a:t> + 3rd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Standard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WoT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in Summer 2019 –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adoption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Siemens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Multi Domain </a:t>
            </a:r>
            <a:r>
              <a:rPr lang="de-DE" dirty="0" err="1"/>
              <a:t>integration</a:t>
            </a:r>
            <a:r>
              <a:rPr lang="de-DE" dirty="0"/>
              <a:t> (</a:t>
            </a:r>
            <a:r>
              <a:rPr lang="de-DE" dirty="0" err="1"/>
              <a:t>cross</a:t>
            </a:r>
            <a:r>
              <a:rPr lang="de-DE" dirty="0"/>
              <a:t> BU)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Siemens Expert / Leader in </a:t>
            </a:r>
            <a:r>
              <a:rPr lang="de-DE" dirty="0" err="1"/>
              <a:t>Standardization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Leverage</a:t>
            </a:r>
            <a:r>
              <a:rPr lang="de-DE" dirty="0"/>
              <a:t> BT </a:t>
            </a:r>
            <a:r>
              <a:rPr lang="de-DE" dirty="0" err="1"/>
              <a:t>pilot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 err="1"/>
              <a:t>CeM</a:t>
            </a:r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/>
              <a:t>Reasonable</a:t>
            </a:r>
            <a:r>
              <a:rPr lang="de-DE" dirty="0"/>
              <a:t> </a:t>
            </a:r>
            <a:r>
              <a:rPr lang="de-DE" dirty="0" err="1"/>
              <a:t>Invest</a:t>
            </a:r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/>
              <a:t>PoC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Summer /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 W3C + Showcase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Cross BU </a:t>
            </a:r>
            <a:r>
              <a:rPr lang="de-DE" dirty="0" err="1"/>
              <a:t>coordination</a:t>
            </a:r>
            <a:r>
              <a:rPr lang="de-DE" dirty="0"/>
              <a:t> + Business Development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8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805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Why</a:t>
            </a:r>
            <a:endParaRPr lang="de-DE" dirty="0"/>
          </a:p>
          <a:p>
            <a:endParaRPr lang="de-DE" dirty="0"/>
          </a:p>
          <a:p>
            <a:r>
              <a:rPr lang="de-DE" dirty="0"/>
              <a:t>Technology and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adoption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WoT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relevance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(BT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WoT</a:t>
            </a:r>
            <a:r>
              <a:rPr lang="de-DE" dirty="0"/>
              <a:t>, TD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Desigo</a:t>
            </a:r>
            <a:r>
              <a:rPr lang="de-DE" dirty="0"/>
              <a:t> CC)- Easy </a:t>
            </a:r>
            <a:r>
              <a:rPr lang="de-DE" dirty="0" err="1"/>
              <a:t>integration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Future </a:t>
            </a:r>
            <a:r>
              <a:rPr lang="de-DE" dirty="0" err="1"/>
              <a:t>integrated</a:t>
            </a:r>
            <a:r>
              <a:rPr lang="de-DE" dirty="0"/>
              <a:t> SI </a:t>
            </a:r>
            <a:r>
              <a:rPr lang="de-DE" dirty="0" err="1"/>
              <a:t>portfolio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supported </a:t>
            </a:r>
            <a:r>
              <a:rPr lang="de-DE" dirty="0" err="1"/>
              <a:t>by</a:t>
            </a:r>
            <a:r>
              <a:rPr lang="de-DE" dirty="0"/>
              <a:t> easy </a:t>
            </a:r>
            <a:r>
              <a:rPr lang="de-DE" dirty="0" err="1"/>
              <a:t>integration</a:t>
            </a:r>
            <a:r>
              <a:rPr lang="de-DE" dirty="0"/>
              <a:t> + 3rd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Standard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WoT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in Summer 2019 –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adoption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Siemens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Multi Domain </a:t>
            </a:r>
            <a:r>
              <a:rPr lang="de-DE" dirty="0" err="1"/>
              <a:t>integration</a:t>
            </a:r>
            <a:r>
              <a:rPr lang="de-DE" dirty="0"/>
              <a:t> (</a:t>
            </a:r>
            <a:r>
              <a:rPr lang="de-DE" dirty="0" err="1"/>
              <a:t>cross</a:t>
            </a:r>
            <a:r>
              <a:rPr lang="de-DE" dirty="0"/>
              <a:t> BU)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Siemens Expert / Leader in </a:t>
            </a:r>
            <a:r>
              <a:rPr lang="de-DE" dirty="0" err="1"/>
              <a:t>Standardization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Leverage</a:t>
            </a:r>
            <a:r>
              <a:rPr lang="de-DE" dirty="0"/>
              <a:t> BT </a:t>
            </a:r>
            <a:r>
              <a:rPr lang="de-DE" dirty="0" err="1"/>
              <a:t>pilot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 err="1"/>
              <a:t>CeM</a:t>
            </a:r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/>
              <a:t>Reasonable</a:t>
            </a:r>
            <a:r>
              <a:rPr lang="de-DE" dirty="0"/>
              <a:t> </a:t>
            </a:r>
            <a:r>
              <a:rPr lang="de-DE" dirty="0" err="1"/>
              <a:t>Invest</a:t>
            </a:r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/>
              <a:t>PoC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Summer /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 W3C + Showcase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Cross BU </a:t>
            </a:r>
            <a:r>
              <a:rPr lang="de-DE" dirty="0" err="1"/>
              <a:t>coordination</a:t>
            </a:r>
            <a:r>
              <a:rPr lang="de-DE" dirty="0"/>
              <a:t> + Business Development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9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748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10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894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34.xml"/><Relationship Id="rId7" Type="http://schemas.openxmlformats.org/officeDocument/2006/relationships/image" Target="../media/image2.jpeg"/><Relationship Id="rId2" Type="http://schemas.openxmlformats.org/officeDocument/2006/relationships/tags" Target="../tags/tag33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9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customXml" Target="../../customXml/item9.xml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customXml" Target="../../customXml/item4.xml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customXml" Target="../../customXml/item1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customXml" Target="../../customXml/item1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customXml" Target="../../customXml/item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6.xml"/><Relationship Id="rId1" Type="http://schemas.openxmlformats.org/officeDocument/2006/relationships/customXml" Target="../../customXml/item3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customXml" Target="../../customXml/item13.xml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customXml" Target="../../customXml/item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customXml" Target="../../customXml/item1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8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customXml" Target="../../customXml/item1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2.xml"/><Relationship Id="rId4" Type="http://schemas.openxmlformats.org/officeDocument/2006/relationships/tags" Target="../tags/tag9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3.xml"/><Relationship Id="rId1" Type="http://schemas.openxmlformats.org/officeDocument/2006/relationships/customXml" Target="../../customXml/item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customXml" Target="../../customXml/item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1.xml"/><Relationship Id="rId4" Type="http://schemas.openxmlformats.org/officeDocument/2006/relationships/tags" Target="../tags/tag100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2" Type="http://schemas.openxmlformats.org/officeDocument/2006/relationships/tags" Target="../tags/tag102.xml"/><Relationship Id="rId1" Type="http://schemas.openxmlformats.org/officeDocument/2006/relationships/customXml" Target="../../customXml/item2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9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110.xml"/><Relationship Id="rId7" Type="http://schemas.openxmlformats.org/officeDocument/2006/relationships/image" Target="../media/image1.emf"/><Relationship Id="rId2" Type="http://schemas.openxmlformats.org/officeDocument/2006/relationships/tags" Target="../tags/tag10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40.xml"/><Relationship Id="rId7" Type="http://schemas.openxmlformats.org/officeDocument/2006/relationships/oleObject" Target="../embeddings/oleObject3.bin"/><Relationship Id="rId2" Type="http://schemas.openxmlformats.org/officeDocument/2006/relationships/tags" Target="../tags/tag39.xml"/><Relationship Id="rId1" Type="http://schemas.openxmlformats.org/officeDocument/2006/relationships/vmlDrawing" Target="../drawings/vmlDrawing3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9" Type="http://schemas.openxmlformats.org/officeDocument/2006/relationships/image" Target="../media/image3.jpe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5" Type="http://schemas.openxmlformats.org/officeDocument/2006/relationships/image" Target="../media/image6.wmf"/><Relationship Id="rId4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customXml" Target="../../customXml/item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56.xml"/><Relationship Id="rId7" Type="http://schemas.openxmlformats.org/officeDocument/2006/relationships/oleObject" Target="../embeddings/oleObject4.bin"/><Relationship Id="rId2" Type="http://schemas.openxmlformats.org/officeDocument/2006/relationships/customXml" Target="../../customXml/item17.xml"/><Relationship Id="rId1" Type="http://schemas.openxmlformats.org/officeDocument/2006/relationships/vmlDrawing" Target="../drawings/vmlDrawing4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1" descr="Siemens_SCHLAFELY_Bildgroesse3_16x9_FINAL.jpg"/>
          <p:cNvPicPr>
            <a:picLocks noChangeAspect="1"/>
          </p:cNvPicPr>
          <p:nvPr userDrawn="1"/>
        </p:nvPicPr>
        <p:blipFill>
          <a:blip r:embed="rId7" cstate="screen"/>
          <a:stretch>
            <a:fillRect/>
          </a:stretch>
        </p:blipFill>
        <p:spPr>
          <a:xfrm>
            <a:off x="0" y="794"/>
            <a:ext cx="12198350" cy="6858000"/>
          </a:xfrm>
          <a:prstGeom prst="rect">
            <a:avLst/>
          </a:prstGeom>
        </p:spPr>
      </p:pic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883427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5" name="think-cell Folie" r:id="rId8" imgW="360" imgH="360" progId="">
                  <p:embed/>
                </p:oleObj>
              </mc:Choice>
              <mc:Fallback>
                <p:oleObj name="think-cell Folie" r:id="rId8" imgW="360" imgH="360" progId="">
                  <p:embed/>
                  <p:pic>
                    <p:nvPicPr>
                      <p:cNvPr id="0" name="Picture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4"/>
            </p:custDataLst>
          </p:nvPr>
        </p:nvSpPr>
        <p:spPr bwMode="ltGray">
          <a:xfrm>
            <a:off x="627063" y="3462181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URL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/>
              <a:t>Please insert Unrestrictedity note</a:t>
            </a:r>
            <a:endParaRPr lang="de-DE" dirty="0"/>
          </a:p>
        </p:txBody>
      </p:sp>
      <p:grpSp>
        <p:nvGrpSpPr>
          <p:cNvPr id="32" name="Gruppieren 3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3" name="Gerade Verbindung 3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123228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94822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-1260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668618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fr-FR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557337"/>
            <a:ext cx="12204000" cy="4643437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fr-FR"/>
          </a:p>
        </p:txBody>
      </p:sp>
      <p:grpSp>
        <p:nvGrpSpPr>
          <p:cNvPr id="5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440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fr-FR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800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159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0" y="0"/>
            <a:ext cx="1219835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fr-FR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fr-FR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3766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0"/>
            <a:ext cx="1219835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fr-FR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993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557337"/>
            <a:ext cx="8208962" cy="4643437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grpSp>
        <p:nvGrpSpPr>
          <p:cNvPr id="6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557337"/>
            <a:ext cx="6768000" cy="46434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grpSp>
        <p:nvGrpSpPr>
          <p:cNvPr id="6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Titelmasterformat durch Klicken bearbeiten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3" y="1557337"/>
            <a:ext cx="5472112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 bearbeiten</a:t>
            </a:r>
          </a:p>
          <a:p>
            <a:pPr lvl="1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Zweite Ebene</a:t>
            </a:r>
          </a:p>
          <a:p>
            <a:pPr lvl="2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Dritte Ebene</a:t>
            </a:r>
          </a:p>
          <a:p>
            <a:pPr lvl="3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Vierte Ebene</a:t>
            </a:r>
          </a:p>
          <a:p>
            <a:pPr lvl="4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Fünfte Ebene</a:t>
            </a:r>
            <a:endParaRPr lang="en-US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3638" y="1557337"/>
            <a:ext cx="5472112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 bearbeiten</a:t>
            </a:r>
          </a:p>
          <a:p>
            <a:pPr lvl="1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Zweite Ebene</a:t>
            </a:r>
          </a:p>
          <a:p>
            <a:pPr lvl="2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Dritte Ebene</a:t>
            </a:r>
          </a:p>
          <a:p>
            <a:pPr lvl="3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Vierte Ebene</a:t>
            </a:r>
          </a:p>
          <a:p>
            <a:pPr lvl="4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Fünfte Ebene</a:t>
            </a:r>
            <a:endParaRPr lang="en-US" dirty="0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1607085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fr-FR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7063" y="1557337"/>
            <a:ext cx="5472112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 bearbeiten</a:t>
            </a:r>
          </a:p>
          <a:p>
            <a:pPr lvl="1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Zweite Ebene</a:t>
            </a:r>
          </a:p>
          <a:p>
            <a:pPr lvl="2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Dritte Ebene</a:t>
            </a:r>
          </a:p>
          <a:p>
            <a:pPr lvl="3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Vierte Ebene</a:t>
            </a:r>
          </a:p>
          <a:p>
            <a:pPr lvl="4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Fünfte Ebene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557337"/>
            <a:ext cx="5472000" cy="2232025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933825"/>
            <a:ext cx="5472000" cy="2266949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fr-FR" dirty="0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34765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fr-FR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7063" y="1557337"/>
            <a:ext cx="5904000" cy="4643437"/>
          </a:xfr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 bearbeiten</a:t>
            </a:r>
          </a:p>
          <a:p>
            <a:pPr marL="0" marR="0" lvl="1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Zweite Ebene</a:t>
            </a:r>
          </a:p>
          <a:p>
            <a:pPr marL="0" marR="0" lvl="2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Dritte Ebene</a:t>
            </a:r>
          </a:p>
          <a:p>
            <a:pPr marL="0" marR="0" lvl="3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Vierte Ebene</a:t>
            </a:r>
          </a:p>
          <a:p>
            <a:pPr marL="0" marR="0" lvl="4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Fünfte Ebene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834757"/>
            <a:ext cx="5472000" cy="194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933825"/>
            <a:ext cx="5472000" cy="194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fr-FR" dirty="0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83715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557337"/>
            <a:ext cx="8208962" cy="2232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933825"/>
            <a:ext cx="820896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462181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URL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/>
              <a:t>Please insert Unrestrictedity note</a:t>
            </a:r>
            <a:endParaRPr lang="de-DE" dirty="0"/>
          </a:p>
        </p:txBody>
      </p:sp>
      <p:grpSp>
        <p:nvGrpSpPr>
          <p:cNvPr id="31" name="Gruppieren 3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2" name="Gerade Verbindung 3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3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4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64173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557337"/>
            <a:ext cx="360045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70388" y="1557337"/>
            <a:ext cx="3600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5750" y="1557337"/>
            <a:ext cx="3600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grpSp>
        <p:nvGrpSpPr>
          <p:cNvPr id="8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Titelmasterformat durch Klicken bearbeiten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627063" y="1557337"/>
            <a:ext cx="5472112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 bearbeiten</a:t>
            </a:r>
          </a:p>
          <a:p>
            <a:pPr lvl="1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Zweite Ebene</a:t>
            </a:r>
          </a:p>
          <a:p>
            <a:pPr lvl="2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Dritte Ebene</a:t>
            </a:r>
          </a:p>
          <a:p>
            <a:pPr lvl="3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Vierte Ebene</a:t>
            </a:r>
          </a:p>
          <a:p>
            <a:pPr lvl="4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Fünfte Ebene</a:t>
            </a:r>
            <a:endParaRPr lang="en-US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4"/>
            </p:custDataLst>
          </p:nvPr>
        </p:nvSpPr>
        <p:spPr>
          <a:xfrm>
            <a:off x="6243638" y="1557337"/>
            <a:ext cx="5472112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 bearbeiten</a:t>
            </a:r>
          </a:p>
          <a:p>
            <a:pPr lvl="1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Zweite Ebene</a:t>
            </a:r>
          </a:p>
          <a:p>
            <a:pPr lvl="2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Dritte Ebene</a:t>
            </a:r>
          </a:p>
          <a:p>
            <a:pPr lvl="3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Vierte Ebene</a:t>
            </a:r>
          </a:p>
          <a:p>
            <a:pPr lvl="4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Fünfte Ebene</a:t>
            </a:r>
            <a:endParaRPr lang="en-US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5"/>
            </p:custDataLst>
          </p:nvPr>
        </p:nvSpPr>
        <p:spPr>
          <a:xfrm>
            <a:off x="627063" y="3933825"/>
            <a:ext cx="547211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 bearbeiten</a:t>
            </a:r>
          </a:p>
          <a:p>
            <a:pPr lvl="1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Zweite Ebene</a:t>
            </a:r>
          </a:p>
          <a:p>
            <a:pPr lvl="2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Dritte Ebene</a:t>
            </a:r>
          </a:p>
          <a:p>
            <a:pPr lvl="3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Vierte Ebene</a:t>
            </a:r>
          </a:p>
          <a:p>
            <a:pPr lvl="4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Fünfte Ebene</a:t>
            </a:r>
            <a:endParaRPr lang="en-US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43638" y="3933825"/>
            <a:ext cx="547211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 bearbeiten</a:t>
            </a:r>
          </a:p>
          <a:p>
            <a:pPr lvl="1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Zweite Ebene</a:t>
            </a:r>
          </a:p>
          <a:p>
            <a:pPr lvl="2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Dritte Ebene</a:t>
            </a:r>
          </a:p>
          <a:p>
            <a:pPr lvl="3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Vierte Ebene</a:t>
            </a:r>
          </a:p>
          <a:p>
            <a:pPr lvl="4"/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Fünfte Ebene</a:t>
            </a:r>
            <a:endParaRPr lang="en-US" dirty="0"/>
          </a:p>
        </p:txBody>
      </p:sp>
      <p:grpSp>
        <p:nvGrpSpPr>
          <p:cNvPr id="9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10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2557672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557337"/>
            <a:ext cx="8208962" cy="46434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  <p:grpSp>
        <p:nvGrpSpPr>
          <p:cNvPr id="6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557337"/>
            <a:ext cx="6768000" cy="46434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  <p:grpSp>
        <p:nvGrpSpPr>
          <p:cNvPr id="8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557337"/>
            <a:ext cx="403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5" y="1557337"/>
            <a:ext cx="403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557337"/>
            <a:ext cx="2592000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2400" y="1557337"/>
            <a:ext cx="2736775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3638" y="1557337"/>
            <a:ext cx="2592387" cy="46434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  <p:grpSp>
        <p:nvGrpSpPr>
          <p:cNvPr id="8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10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557337"/>
            <a:ext cx="8208962" cy="2232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933825"/>
            <a:ext cx="8208962" cy="2266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557336"/>
            <a:ext cx="1295999" cy="4643439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7063" y="1557337"/>
            <a:ext cx="4032000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804024" y="1557337"/>
            <a:ext cx="4032000" cy="22320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7063" y="3933824"/>
            <a:ext cx="4032000" cy="22669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7"/>
            </p:custDataLst>
          </p:nvPr>
        </p:nvSpPr>
        <p:spPr>
          <a:xfrm>
            <a:off x="4804025" y="3933824"/>
            <a:ext cx="4032000" cy="22669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8"/>
            </p:custDataLst>
          </p:nvPr>
        </p:nvSpPr>
        <p:spPr>
          <a:xfrm>
            <a:off x="10419751" y="1557337"/>
            <a:ext cx="1295999" cy="464343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  <p:grpSp>
        <p:nvGrpSpPr>
          <p:cNvPr id="11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14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  <p:tags r:id="rId2"/>
    </p:custData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699285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3" name="think-cell Folie" r:id="rId6" imgW="360" imgH="360" progId="">
                  <p:embed/>
                </p:oleObj>
              </mc:Choice>
              <mc:Fallback>
                <p:oleObj name="think-cell Folie" r:id="rId6" imgW="360" imgH="360" progId="">
                  <p:embed/>
                  <p:pic>
                    <p:nvPicPr>
                      <p:cNvPr id="0" name="Picture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19" descr="C:\Users\josef.hofmeister\Desktop\friedrich\2016-04-15-PPT\1920px Breite Webkomprimiert\12887_Weiterentwicklung_CT-Visual_PPT_A_web.jpg"/>
          <p:cNvPicPr>
            <a:picLocks noChangeAspect="1" noChangeArrowheads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57336"/>
            <a:ext cx="4514400" cy="464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fr-FR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8996" y="1557337"/>
            <a:ext cx="7539354" cy="4643437"/>
          </a:xfrm>
          <a:solidFill>
            <a:srgbClr val="DFE6E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toc/contact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79033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9271774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9" name="think-cell Folie" r:id="rId7" imgW="360" imgH="360" progId="">
                  <p:embed/>
                </p:oleObj>
              </mc:Choice>
              <mc:Fallback>
                <p:oleObj name="think-cell Folie" r:id="rId7" imgW="360" imgH="360" progId="">
                  <p:embed/>
                  <p:pic>
                    <p:nvPicPr>
                      <p:cNvPr id="0" name="Picture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" name="Picture 2"/>
          <p:cNvPicPr>
            <a:picLocks noChangeAspect="1" noChangeArrowheads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1588"/>
            <a:ext cx="12198350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4"/>
            </p:custDataLst>
          </p:nvPr>
        </p:nvSpPr>
        <p:spPr bwMode="ltGray">
          <a:xfrm>
            <a:off x="627063" y="3891286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grpSp>
        <p:nvGrpSpPr>
          <p:cNvPr id="32" name="Gruppieren 3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3" name="Gerade Verbindung 3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4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90537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1">
            <a:extLst>
              <a:ext uri="{FF2B5EF4-FFF2-40B4-BE49-F238E27FC236}">
                <a16:creationId xmlns:a16="http://schemas.microsoft.com/office/drawing/2014/main" id="{37B1B496-72FA-42A5-9380-D0C46CC872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83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426240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URL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3744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/>
              <a:t>Please insert Unrestrictedity note</a:t>
            </a:r>
            <a:endParaRPr lang="de-DE" dirty="0"/>
          </a:p>
        </p:txBody>
      </p:sp>
      <p:grpSp>
        <p:nvGrpSpPr>
          <p:cNvPr id="31" name="Gruppieren 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2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7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8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9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60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/>
            <p:cNvCxnSpPr/>
            <p:nvPr userDrawn="1"/>
          </p:nvCxnSpPr>
          <p:spPr bwMode="auto">
            <a:xfrm rot="5400000">
              <a:off x="-126000" y="168281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1403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891600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grpSp>
        <p:nvGrpSpPr>
          <p:cNvPr id="31" name="Gruppieren 3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2" name="Gerade Verbindung 3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0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43080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grpSp>
        <p:nvGrpSpPr>
          <p:cNvPr id="31" name="Gruppieren 3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2" name="Gerade Verbindung 3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ltGray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grpSp>
        <p:nvGrpSpPr>
          <p:cNvPr id="28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3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9833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grpSp>
        <p:nvGrpSpPr>
          <p:cNvPr id="31" name="Gruppieren 3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2" name="Gerade Verbindung 3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grpSp>
        <p:nvGrpSpPr>
          <p:cNvPr id="28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0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5548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fr-FR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2"/>
            </p:custDataLst>
          </p:nvPr>
        </p:nvSpPr>
        <p:spPr bwMode="auto">
          <a:xfrm>
            <a:off x="4658996" y="1557337"/>
            <a:ext cx="7539354" cy="4643437"/>
          </a:xfrm>
          <a:solidFill>
            <a:srgbClr val="DFE6E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toc/contact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557337"/>
            <a:ext cx="4514400" cy="4643437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fr-FR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0215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627063" y="1557337"/>
            <a:ext cx="3887914" cy="46434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 bwMode="auto">
          <a:xfrm>
            <a:off x="4658995" y="1557338"/>
            <a:ext cx="7539355" cy="4644000"/>
          </a:xfrm>
          <a:solidFill>
            <a:srgbClr val="DFE6E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toc/contact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grpSp>
        <p:nvGrpSpPr>
          <p:cNvPr id="6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  <p:tags r:id="rId2"/>
    </p:custData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4295641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" name="think-cell Folie" r:id="rId7" imgW="360" imgH="360" progId="">
                  <p:embed/>
                </p:oleObj>
              </mc:Choice>
              <mc:Fallback>
                <p:oleObj name="think-cell Folie" r:id="rId7" imgW="360" imgH="360" progId="">
                  <p:embed/>
                  <p:pic>
                    <p:nvPicPr>
                      <p:cNvPr id="0" name="Picture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Titelmasterformat durch Klicken bearbeiten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pSp>
        <p:nvGrpSpPr>
          <p:cNvPr id="5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6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2"/>
      <p:tags r:id="rId3"/>
    </p:custDataLst>
    <p:extLst>
      <p:ext uri="{BB962C8B-B14F-4D97-AF65-F5344CB8AC3E}">
        <p14:creationId xmlns:p14="http://schemas.microsoft.com/office/powerpoint/2010/main" val="3366034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8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3.xml"/><Relationship Id="rId42" Type="http://schemas.openxmlformats.org/officeDocument/2006/relationships/tags" Target="../tags/tag11.xml"/><Relationship Id="rId47" Type="http://schemas.openxmlformats.org/officeDocument/2006/relationships/tags" Target="../tags/tag16.xml"/><Relationship Id="rId50" Type="http://schemas.openxmlformats.org/officeDocument/2006/relationships/tags" Target="../tags/tag19.xml"/><Relationship Id="rId55" Type="http://schemas.openxmlformats.org/officeDocument/2006/relationships/tags" Target="../tags/tag24.xml"/><Relationship Id="rId63" Type="http://schemas.openxmlformats.org/officeDocument/2006/relationships/tags" Target="../tags/tag3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10.xml"/><Relationship Id="rId54" Type="http://schemas.openxmlformats.org/officeDocument/2006/relationships/tags" Target="../tags/tag23.xml"/><Relationship Id="rId62" Type="http://schemas.openxmlformats.org/officeDocument/2006/relationships/tags" Target="../tags/tag3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vmlDrawing" Target="../drawings/vmlDrawing1.vml"/><Relationship Id="rId37" Type="http://schemas.openxmlformats.org/officeDocument/2006/relationships/tags" Target="../tags/tag6.xml"/><Relationship Id="rId40" Type="http://schemas.openxmlformats.org/officeDocument/2006/relationships/tags" Target="../tags/tag9.xml"/><Relationship Id="rId45" Type="http://schemas.openxmlformats.org/officeDocument/2006/relationships/tags" Target="../tags/tag14.xml"/><Relationship Id="rId53" Type="http://schemas.openxmlformats.org/officeDocument/2006/relationships/tags" Target="../tags/tag22.xml"/><Relationship Id="rId58" Type="http://schemas.openxmlformats.org/officeDocument/2006/relationships/tags" Target="../tags/tag2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5.xml"/><Relationship Id="rId49" Type="http://schemas.openxmlformats.org/officeDocument/2006/relationships/tags" Target="../tags/tag18.xml"/><Relationship Id="rId57" Type="http://schemas.openxmlformats.org/officeDocument/2006/relationships/tags" Target="../tags/tag26.xml"/><Relationship Id="rId61" Type="http://schemas.openxmlformats.org/officeDocument/2006/relationships/tags" Target="../tags/tag30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4" Type="http://schemas.openxmlformats.org/officeDocument/2006/relationships/tags" Target="../tags/tag13.xml"/><Relationship Id="rId52" Type="http://schemas.openxmlformats.org/officeDocument/2006/relationships/tags" Target="../tags/tag21.xml"/><Relationship Id="rId60" Type="http://schemas.openxmlformats.org/officeDocument/2006/relationships/tags" Target="../tags/tag29.xml"/><Relationship Id="rId65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4.xml"/><Relationship Id="rId43" Type="http://schemas.openxmlformats.org/officeDocument/2006/relationships/tags" Target="../tags/tag12.xml"/><Relationship Id="rId48" Type="http://schemas.openxmlformats.org/officeDocument/2006/relationships/tags" Target="../tags/tag17.xml"/><Relationship Id="rId56" Type="http://schemas.openxmlformats.org/officeDocument/2006/relationships/tags" Target="../tags/tag25.xml"/><Relationship Id="rId64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2.xml"/><Relationship Id="rId38" Type="http://schemas.openxmlformats.org/officeDocument/2006/relationships/tags" Target="../tags/tag7.xml"/><Relationship Id="rId46" Type="http://schemas.openxmlformats.org/officeDocument/2006/relationships/tags" Target="../tags/tag15.xml"/><Relationship Id="rId59" Type="http://schemas.openxmlformats.org/officeDocument/2006/relationships/tags" Target="../tags/tag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219605326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" name="think-cell Folie" r:id="rId64" imgW="360" imgH="360" progId="">
                  <p:embed/>
                </p:oleObj>
              </mc:Choice>
              <mc:Fallback>
                <p:oleObj name="think-cell Folie" r:id="rId64" imgW="360" imgH="360" progId="">
                  <p:embed/>
                  <p:pic>
                    <p:nvPicPr>
                      <p:cNvPr id="0" name="Picture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5"/>
            </p:custDataLst>
          </p:nvPr>
        </p:nvSpPr>
        <p:spPr bwMode="auto">
          <a:xfrm>
            <a:off x="0" y="0"/>
            <a:ext cx="12198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6"/>
            </p:custDataLst>
          </p:nvPr>
        </p:nvSpPr>
        <p:spPr bwMode="auto">
          <a:xfrm>
            <a:off x="627063" y="1555199"/>
            <a:ext cx="8208962" cy="464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11013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11013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0" y="6200774"/>
            <a:ext cx="12198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noProof="0">
                <a:solidFill>
                  <a:srgbClr val="879BAA"/>
                </a:solidFill>
              </a:rPr>
              <a:t>Unrestricted © Siemens AG 2019</a:t>
            </a:r>
            <a:endParaRPr lang="en-US" sz="1000" b="1" noProof="0" dirty="0">
              <a:solidFill>
                <a:srgbClr val="879BAA"/>
              </a:solidFill>
            </a:endParaRPr>
          </a:p>
        </p:txBody>
      </p:sp>
      <p:sp>
        <p:nvSpPr>
          <p:cNvPr id="64" name="cdtTextBox 12 Id17"/>
          <p:cNvSpPr txBox="1"/>
          <p:nvPr>
            <p:custDataLst>
              <p:tags r:id="rId61"/>
            </p:custDataLst>
          </p:nvPr>
        </p:nvSpPr>
        <p:spPr>
          <a:xfrm>
            <a:off x="0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June 2019</a:t>
            </a:r>
          </a:p>
        </p:txBody>
      </p:sp>
      <p:sp>
        <p:nvSpPr>
          <p:cNvPr id="65" name="cdtTextBox 11 Id18"/>
          <p:cNvSpPr txBox="1"/>
          <p:nvPr>
            <p:custDataLst>
              <p:tags r:id="rId62"/>
            </p:custDataLst>
          </p:nvPr>
        </p:nvSpPr>
        <p:spPr>
          <a:xfrm>
            <a:off x="0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63"/>
            </p:custDataLst>
          </p:nvPr>
        </p:nvSpPr>
        <p:spPr>
          <a:xfrm>
            <a:off x="3787765" y="6597650"/>
            <a:ext cx="8410584" cy="26035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>
                <a:solidFill>
                  <a:srgbClr val="000000"/>
                </a:solidFill>
              </a:rPr>
              <a:t>Corporate Technology</a:t>
            </a:r>
          </a:p>
        </p:txBody>
      </p:sp>
    </p:spTree>
    <p:custDataLst>
      <p:tags r:id="rId3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8" r:id="rId3"/>
    <p:sldLayoutId id="2147483709" r:id="rId4"/>
    <p:sldLayoutId id="2147483710" r:id="rId5"/>
    <p:sldLayoutId id="2147483711" r:id="rId6"/>
    <p:sldLayoutId id="2147483703" r:id="rId7"/>
    <p:sldLayoutId id="2147483679" r:id="rId8"/>
    <p:sldLayoutId id="2147483695" r:id="rId9"/>
    <p:sldLayoutId id="2147483705" r:id="rId10"/>
    <p:sldLayoutId id="2147483706" r:id="rId11"/>
    <p:sldLayoutId id="2147483713" r:id="rId12"/>
    <p:sldLayoutId id="2147483712" r:id="rId13"/>
    <p:sldLayoutId id="2147483670" r:id="rId14"/>
    <p:sldLayoutId id="2147483692" r:id="rId15"/>
    <p:sldLayoutId id="2147483696" r:id="rId16"/>
    <p:sldLayoutId id="2147483707" r:id="rId17"/>
    <p:sldLayoutId id="2147483715" r:id="rId18"/>
    <p:sldLayoutId id="2147483683" r:id="rId19"/>
    <p:sldLayoutId id="2147483681" r:id="rId20"/>
    <p:sldLayoutId id="2147483697" r:id="rId21"/>
    <p:sldLayoutId id="2147483691" r:id="rId22"/>
    <p:sldLayoutId id="2147483693" r:id="rId23"/>
    <p:sldLayoutId id="2147483684" r:id="rId24"/>
    <p:sldLayoutId id="2147483685" r:id="rId25"/>
    <p:sldLayoutId id="2147483694" r:id="rId26"/>
    <p:sldLayoutId id="2147483686" r:id="rId27"/>
    <p:sldLayoutId id="2147483688" r:id="rId28"/>
    <p:sldLayoutId id="2147483704" r:id="rId29"/>
    <p:sldLayoutId id="2147483716" r:id="rId30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3c/wot-scripting-api/issues/6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627061" y="3523738"/>
            <a:ext cx="6838967" cy="2278758"/>
          </a:xfrm>
        </p:spPr>
        <p:txBody>
          <a:bodyPr rIns="180000"/>
          <a:lstStyle/>
          <a:p>
            <a:r>
              <a:rPr lang="en-US" sz="2800" dirty="0" err="1"/>
              <a:t>WoT</a:t>
            </a:r>
            <a:r>
              <a:rPr lang="en-US" sz="2800" dirty="0"/>
              <a:t> Simplifies Industry Applications</a:t>
            </a:r>
            <a:br>
              <a:rPr lang="en-US" sz="2800" dirty="0"/>
            </a:br>
            <a:br>
              <a:rPr lang="en-US" sz="2000" dirty="0"/>
            </a:br>
            <a:r>
              <a:rPr lang="en-US" sz="2000" dirty="0"/>
              <a:t>Sebastian </a:t>
            </a:r>
            <a:r>
              <a:rPr lang="en-US" sz="2000" dirty="0" err="1"/>
              <a:t>Käbisch</a:t>
            </a:r>
            <a:r>
              <a:rPr lang="en-US" sz="2000" dirty="0"/>
              <a:t>, </a:t>
            </a:r>
            <a:r>
              <a:rPr lang="en-US" sz="2000" u="sng" dirty="0"/>
              <a:t>Christian Glomb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dirty="0"/>
              <a:t>Charif Mahmoudi, Daniel Peintner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Second W3C Workshop on the Web of Things</a:t>
            </a:r>
            <a:endParaRPr lang="en-US" sz="1800" b="0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2"/>
          </p:nvPr>
        </p:nvSpPr>
        <p:spPr>
          <a:xfrm>
            <a:off x="627062" y="5907600"/>
            <a:ext cx="6838966" cy="324000"/>
          </a:xfrm>
        </p:spPr>
        <p:txBody>
          <a:bodyPr/>
          <a:lstStyle/>
          <a:p>
            <a:r>
              <a:rPr lang="en-US" noProof="0" dirty="0"/>
              <a:t>siemens.com/corporate-technology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627063" y="5907600"/>
            <a:ext cx="4033470" cy="324000"/>
          </a:xfrm>
        </p:spPr>
        <p:txBody>
          <a:bodyPr/>
          <a:lstStyle/>
          <a:p>
            <a:r>
              <a:rPr lang="en-US" noProof="0" dirty="0"/>
              <a:t>Internal © Siemens AG </a:t>
            </a:r>
            <a:r>
              <a:rPr lang="en-US" dirty="0"/>
              <a:t>May</a:t>
            </a:r>
            <a:r>
              <a:rPr lang="en-US" noProof="0" dirty="0"/>
              <a:t> 2019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859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109882" y="1557337"/>
            <a:ext cx="7088467" cy="464343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33" dirty="0"/>
              <a:t>Dr. Sebastian </a:t>
            </a:r>
            <a:r>
              <a:rPr lang="en-US" sz="2133" dirty="0" err="1"/>
              <a:t>Käbisch</a:t>
            </a:r>
            <a:br>
              <a:rPr lang="en-US" sz="2133" dirty="0"/>
            </a:br>
            <a:r>
              <a:rPr lang="en-US" sz="2133" dirty="0"/>
              <a:t>Christian Glomb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33" dirty="0"/>
              <a:t>Dr. Charif Mahmoudi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33" dirty="0"/>
              <a:t>Dr. Daniel Peintner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133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133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133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133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133" dirty="0"/>
          </a:p>
          <a:p>
            <a:br>
              <a:rPr lang="en-US" sz="2133" i="1" dirty="0"/>
            </a:br>
            <a:r>
              <a:rPr lang="en-US" sz="2133" b="1" i="1" dirty="0"/>
              <a:t>Visit</a:t>
            </a:r>
            <a:r>
              <a:rPr lang="en-US" sz="2133" i="1" dirty="0"/>
              <a:t> </a:t>
            </a:r>
            <a:br>
              <a:rPr lang="en-US" sz="2133" i="1" dirty="0"/>
            </a:br>
            <a:r>
              <a:rPr lang="en-US" sz="2133" i="1" dirty="0"/>
              <a:t>thingweb.io</a:t>
            </a:r>
            <a:br>
              <a:rPr lang="en-US" sz="2133" i="1" dirty="0"/>
            </a:b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573488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03FA1-B228-4199-B4D5-07FEED98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Let us spread the word about Web of Things!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95B04B-1ABB-409B-984A-AE88717D34C8}"/>
              </a:ext>
            </a:extLst>
          </p:cNvPr>
          <p:cNvSpPr txBox="1">
            <a:spLocks/>
          </p:cNvSpPr>
          <p:nvPr/>
        </p:nvSpPr>
        <p:spPr>
          <a:xfrm>
            <a:off x="538717" y="1103512"/>
            <a:ext cx="8208962" cy="420689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kern="0" dirty="0"/>
              <a:t>External communication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87C3D-8309-4AEA-8C86-78234F41F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37" t="5846" r="10484" b="12831"/>
          <a:stretch/>
        </p:blipFill>
        <p:spPr>
          <a:xfrm>
            <a:off x="630621" y="1466193"/>
            <a:ext cx="5817476" cy="3697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AE3DCC-CB01-40C9-B4E6-F4611A9270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75" t="5862" r="25188" b="14712"/>
          <a:stretch/>
        </p:blipFill>
        <p:spPr>
          <a:xfrm>
            <a:off x="5880538" y="1174530"/>
            <a:ext cx="5479447" cy="544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91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03FA1-B228-4199-B4D5-07FEED98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Let us spread the word about Web of Things!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95B04B-1ABB-409B-984A-AE88717D34C8}"/>
              </a:ext>
            </a:extLst>
          </p:cNvPr>
          <p:cNvSpPr txBox="1">
            <a:spLocks/>
          </p:cNvSpPr>
          <p:nvPr/>
        </p:nvSpPr>
        <p:spPr>
          <a:xfrm>
            <a:off x="538717" y="1103512"/>
            <a:ext cx="8208962" cy="420689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kern="0" dirty="0"/>
              <a:t>Internal communication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1685C-F515-4381-94C0-BBF42EC1A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30" t="39540" r="53429" b="54326"/>
          <a:stretch/>
        </p:blipFill>
        <p:spPr>
          <a:xfrm>
            <a:off x="323193" y="1524201"/>
            <a:ext cx="1639613" cy="1325807"/>
          </a:xfrm>
          <a:prstGeom prst="rect">
            <a:avLst/>
          </a:prstGeom>
        </p:spPr>
      </p:pic>
      <p:sp>
        <p:nvSpPr>
          <p:cNvPr id="9" name="Rechteck 3">
            <a:extLst>
              <a:ext uri="{FF2B5EF4-FFF2-40B4-BE49-F238E27FC236}">
                <a16:creationId xmlns:a16="http://schemas.microsoft.com/office/drawing/2014/main" id="{7CB08734-472E-4B63-8E5C-CC76B7ADA747}"/>
              </a:ext>
            </a:extLst>
          </p:cNvPr>
          <p:cNvSpPr/>
          <p:nvPr/>
        </p:nvSpPr>
        <p:spPr>
          <a:xfrm>
            <a:off x="1868213" y="1843991"/>
            <a:ext cx="99916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de-DE" sz="1600" dirty="0">
                <a:solidFill>
                  <a:schemeClr val="tx1"/>
                </a:solidFill>
              </a:rPr>
              <a:t>Whenever possible, along with conventional approaches, our team should try out a WoT solution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and share the code in our internal repository</a:t>
            </a:r>
          </a:p>
        </p:txBody>
      </p:sp>
      <p:sp>
        <p:nvSpPr>
          <p:cNvPr id="10" name="Ellipse 15">
            <a:extLst>
              <a:ext uri="{FF2B5EF4-FFF2-40B4-BE49-F238E27FC236}">
                <a16:creationId xmlns:a16="http://schemas.microsoft.com/office/drawing/2014/main" id="{A5370552-FCCB-406F-A91F-9AD028BCA731}"/>
              </a:ext>
            </a:extLst>
          </p:cNvPr>
          <p:cNvSpPr/>
          <p:nvPr/>
        </p:nvSpPr>
        <p:spPr bwMode="auto">
          <a:xfrm>
            <a:off x="1252815" y="3527723"/>
            <a:ext cx="1794942" cy="1374849"/>
          </a:xfrm>
          <a:prstGeom prst="ellipse">
            <a:avLst/>
          </a:prstGeom>
          <a:noFill/>
          <a:ln>
            <a:solidFill>
              <a:srgbClr val="0F8287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11" name="Gruppieren 36">
            <a:extLst>
              <a:ext uri="{FF2B5EF4-FFF2-40B4-BE49-F238E27FC236}">
                <a16:creationId xmlns:a16="http://schemas.microsoft.com/office/drawing/2014/main" id="{7A232F6C-3A55-4E6E-BEE0-A91DEA4C59BE}"/>
              </a:ext>
            </a:extLst>
          </p:cNvPr>
          <p:cNvGrpSpPr>
            <a:grpSpLocks noChangeAspect="1"/>
          </p:cNvGrpSpPr>
          <p:nvPr/>
        </p:nvGrpSpPr>
        <p:grpSpPr>
          <a:xfrm>
            <a:off x="842146" y="3216679"/>
            <a:ext cx="901695" cy="1106785"/>
            <a:chOff x="5490722" y="4371422"/>
            <a:chExt cx="1256276" cy="1542016"/>
          </a:xfrm>
        </p:grpSpPr>
        <p:grpSp>
          <p:nvGrpSpPr>
            <p:cNvPr id="12" name="Gruppieren 37">
              <a:extLst>
                <a:ext uri="{FF2B5EF4-FFF2-40B4-BE49-F238E27FC236}">
                  <a16:creationId xmlns:a16="http://schemas.microsoft.com/office/drawing/2014/main" id="{D9D00179-B32E-44DF-9F10-E6E4BD9D5D26}"/>
                </a:ext>
              </a:extLst>
            </p:cNvPr>
            <p:cNvGrpSpPr/>
            <p:nvPr/>
          </p:nvGrpSpPr>
          <p:grpSpPr>
            <a:xfrm>
              <a:off x="5490722" y="4371422"/>
              <a:ext cx="1256276" cy="1542016"/>
              <a:chOff x="5490722" y="4371422"/>
              <a:chExt cx="1256276" cy="1542016"/>
            </a:xfrm>
          </p:grpSpPr>
          <p:sp>
            <p:nvSpPr>
              <p:cNvPr id="45" name="Rechteck 98">
                <a:extLst>
                  <a:ext uri="{FF2B5EF4-FFF2-40B4-BE49-F238E27FC236}">
                    <a16:creationId xmlns:a16="http://schemas.microsoft.com/office/drawing/2014/main" id="{430FD635-E1BE-4F55-B149-24410FA4BA39}"/>
                  </a:ext>
                </a:extLst>
              </p:cNvPr>
              <p:cNvSpPr/>
              <p:nvPr/>
            </p:nvSpPr>
            <p:spPr bwMode="auto">
              <a:xfrm>
                <a:off x="5798820" y="4371422"/>
                <a:ext cx="640080" cy="1542016"/>
              </a:xfrm>
              <a:prstGeom prst="rect">
                <a:avLst/>
              </a:prstGeom>
              <a:solidFill>
                <a:srgbClr val="0F8287"/>
              </a:solidFill>
              <a:ln>
                <a:noFill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hteck 99">
                <a:extLst>
                  <a:ext uri="{FF2B5EF4-FFF2-40B4-BE49-F238E27FC236}">
                    <a16:creationId xmlns:a16="http://schemas.microsoft.com/office/drawing/2014/main" id="{0C48F725-3A0A-4EA5-9DFF-74D3CB4DF670}"/>
                  </a:ext>
                </a:extLst>
              </p:cNvPr>
              <p:cNvSpPr/>
              <p:nvPr/>
            </p:nvSpPr>
            <p:spPr bwMode="auto">
              <a:xfrm>
                <a:off x="5490722" y="4640580"/>
                <a:ext cx="308098" cy="1272858"/>
              </a:xfrm>
              <a:prstGeom prst="rect">
                <a:avLst/>
              </a:prstGeom>
              <a:solidFill>
                <a:srgbClr val="0F8287"/>
              </a:solidFill>
              <a:ln>
                <a:noFill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" name="Rechteck 100">
                <a:extLst>
                  <a:ext uri="{FF2B5EF4-FFF2-40B4-BE49-F238E27FC236}">
                    <a16:creationId xmlns:a16="http://schemas.microsoft.com/office/drawing/2014/main" id="{6FB87B74-E123-464F-8DBF-534041D08706}"/>
                  </a:ext>
                </a:extLst>
              </p:cNvPr>
              <p:cNvSpPr/>
              <p:nvPr/>
            </p:nvSpPr>
            <p:spPr bwMode="auto">
              <a:xfrm>
                <a:off x="6438900" y="4640580"/>
                <a:ext cx="308098" cy="1272858"/>
              </a:xfrm>
              <a:prstGeom prst="rect">
                <a:avLst/>
              </a:prstGeom>
              <a:solidFill>
                <a:srgbClr val="0F8287"/>
              </a:solidFill>
              <a:ln>
                <a:noFill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hteck 38">
              <a:extLst>
                <a:ext uri="{FF2B5EF4-FFF2-40B4-BE49-F238E27FC236}">
                  <a16:creationId xmlns:a16="http://schemas.microsoft.com/office/drawing/2014/main" id="{028CA141-0126-4163-9350-57A20B739F50}"/>
                </a:ext>
              </a:extLst>
            </p:cNvPr>
            <p:cNvSpPr/>
            <p:nvPr/>
          </p:nvSpPr>
          <p:spPr bwMode="auto">
            <a:xfrm>
              <a:off x="5574133" y="479392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hteck 39">
              <a:extLst>
                <a:ext uri="{FF2B5EF4-FFF2-40B4-BE49-F238E27FC236}">
                  <a16:creationId xmlns:a16="http://schemas.microsoft.com/office/drawing/2014/main" id="{2F4C33F8-72F9-47F0-BC84-D3F62055FAEB}"/>
                </a:ext>
              </a:extLst>
            </p:cNvPr>
            <p:cNvSpPr/>
            <p:nvPr/>
          </p:nvSpPr>
          <p:spPr bwMode="auto">
            <a:xfrm>
              <a:off x="5574133" y="497570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Rechteck 40">
              <a:extLst>
                <a:ext uri="{FF2B5EF4-FFF2-40B4-BE49-F238E27FC236}">
                  <a16:creationId xmlns:a16="http://schemas.microsoft.com/office/drawing/2014/main" id="{89224B46-16E5-43EE-9C85-7CDADC2732D1}"/>
                </a:ext>
              </a:extLst>
            </p:cNvPr>
            <p:cNvSpPr/>
            <p:nvPr/>
          </p:nvSpPr>
          <p:spPr bwMode="auto">
            <a:xfrm>
              <a:off x="5574133" y="516985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Rechteck 41">
              <a:extLst>
                <a:ext uri="{FF2B5EF4-FFF2-40B4-BE49-F238E27FC236}">
                  <a16:creationId xmlns:a16="http://schemas.microsoft.com/office/drawing/2014/main" id="{A5024C5D-F489-4CC5-A911-04E6BE824B5B}"/>
                </a:ext>
              </a:extLst>
            </p:cNvPr>
            <p:cNvSpPr/>
            <p:nvPr/>
          </p:nvSpPr>
          <p:spPr bwMode="auto">
            <a:xfrm>
              <a:off x="5574133" y="5362497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Rechteck 42">
              <a:extLst>
                <a:ext uri="{FF2B5EF4-FFF2-40B4-BE49-F238E27FC236}">
                  <a16:creationId xmlns:a16="http://schemas.microsoft.com/office/drawing/2014/main" id="{EBDAE10E-C89B-4F66-962C-A7F14975A676}"/>
                </a:ext>
              </a:extLst>
            </p:cNvPr>
            <p:cNvSpPr/>
            <p:nvPr/>
          </p:nvSpPr>
          <p:spPr bwMode="auto">
            <a:xfrm>
              <a:off x="5574133" y="555515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71">
              <a:extLst>
                <a:ext uri="{FF2B5EF4-FFF2-40B4-BE49-F238E27FC236}">
                  <a16:creationId xmlns:a16="http://schemas.microsoft.com/office/drawing/2014/main" id="{2DCD421E-1DA5-426B-AE7C-6582162B761F}"/>
                </a:ext>
              </a:extLst>
            </p:cNvPr>
            <p:cNvSpPr/>
            <p:nvPr/>
          </p:nvSpPr>
          <p:spPr bwMode="auto">
            <a:xfrm>
              <a:off x="6516134" y="479392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hteck 72">
              <a:extLst>
                <a:ext uri="{FF2B5EF4-FFF2-40B4-BE49-F238E27FC236}">
                  <a16:creationId xmlns:a16="http://schemas.microsoft.com/office/drawing/2014/main" id="{8256CFD5-BD6B-41B2-90FB-07733A499466}"/>
                </a:ext>
              </a:extLst>
            </p:cNvPr>
            <p:cNvSpPr/>
            <p:nvPr/>
          </p:nvSpPr>
          <p:spPr bwMode="auto">
            <a:xfrm>
              <a:off x="6516134" y="497570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hteck 73">
              <a:extLst>
                <a:ext uri="{FF2B5EF4-FFF2-40B4-BE49-F238E27FC236}">
                  <a16:creationId xmlns:a16="http://schemas.microsoft.com/office/drawing/2014/main" id="{63309CD9-ACCA-43E9-8429-56962A4F4345}"/>
                </a:ext>
              </a:extLst>
            </p:cNvPr>
            <p:cNvSpPr/>
            <p:nvPr/>
          </p:nvSpPr>
          <p:spPr bwMode="auto">
            <a:xfrm>
              <a:off x="6516134" y="516985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Rechteck 74">
              <a:extLst>
                <a:ext uri="{FF2B5EF4-FFF2-40B4-BE49-F238E27FC236}">
                  <a16:creationId xmlns:a16="http://schemas.microsoft.com/office/drawing/2014/main" id="{43070B0E-C9F3-4A0C-93A3-B5D8D57C8E59}"/>
                </a:ext>
              </a:extLst>
            </p:cNvPr>
            <p:cNvSpPr/>
            <p:nvPr/>
          </p:nvSpPr>
          <p:spPr bwMode="auto">
            <a:xfrm>
              <a:off x="6516134" y="5362497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Rechteck 75">
              <a:extLst>
                <a:ext uri="{FF2B5EF4-FFF2-40B4-BE49-F238E27FC236}">
                  <a16:creationId xmlns:a16="http://schemas.microsoft.com/office/drawing/2014/main" id="{B9C040BB-585C-4BEE-B9A6-23127F9DB0CA}"/>
                </a:ext>
              </a:extLst>
            </p:cNvPr>
            <p:cNvSpPr/>
            <p:nvPr/>
          </p:nvSpPr>
          <p:spPr bwMode="auto">
            <a:xfrm>
              <a:off x="6516134" y="555515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hteck 76">
              <a:extLst>
                <a:ext uri="{FF2B5EF4-FFF2-40B4-BE49-F238E27FC236}">
                  <a16:creationId xmlns:a16="http://schemas.microsoft.com/office/drawing/2014/main" id="{188C55F4-3222-418C-9C3A-DB357BB078A3}"/>
                </a:ext>
              </a:extLst>
            </p:cNvPr>
            <p:cNvSpPr/>
            <p:nvPr/>
          </p:nvSpPr>
          <p:spPr bwMode="auto">
            <a:xfrm>
              <a:off x="5858945" y="479392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Rechteck 77">
              <a:extLst>
                <a:ext uri="{FF2B5EF4-FFF2-40B4-BE49-F238E27FC236}">
                  <a16:creationId xmlns:a16="http://schemas.microsoft.com/office/drawing/2014/main" id="{3C28B6D9-8905-40BF-9C34-54CF54AE14A5}"/>
                </a:ext>
              </a:extLst>
            </p:cNvPr>
            <p:cNvSpPr/>
            <p:nvPr/>
          </p:nvSpPr>
          <p:spPr bwMode="auto">
            <a:xfrm>
              <a:off x="5858945" y="497570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Rechteck 78">
              <a:extLst>
                <a:ext uri="{FF2B5EF4-FFF2-40B4-BE49-F238E27FC236}">
                  <a16:creationId xmlns:a16="http://schemas.microsoft.com/office/drawing/2014/main" id="{9091C0C3-D8F2-476E-AE9D-C39F68C5BD3A}"/>
                </a:ext>
              </a:extLst>
            </p:cNvPr>
            <p:cNvSpPr/>
            <p:nvPr/>
          </p:nvSpPr>
          <p:spPr bwMode="auto">
            <a:xfrm>
              <a:off x="5858945" y="516985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Rechteck 79">
              <a:extLst>
                <a:ext uri="{FF2B5EF4-FFF2-40B4-BE49-F238E27FC236}">
                  <a16:creationId xmlns:a16="http://schemas.microsoft.com/office/drawing/2014/main" id="{6C12E2E5-0332-4EB4-A0B6-63276119B811}"/>
                </a:ext>
              </a:extLst>
            </p:cNvPr>
            <p:cNvSpPr/>
            <p:nvPr/>
          </p:nvSpPr>
          <p:spPr bwMode="auto">
            <a:xfrm>
              <a:off x="5858945" y="5362497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Rechteck 80">
              <a:extLst>
                <a:ext uri="{FF2B5EF4-FFF2-40B4-BE49-F238E27FC236}">
                  <a16:creationId xmlns:a16="http://schemas.microsoft.com/office/drawing/2014/main" id="{34E31FAF-F2E7-4870-A94F-FD2322E8FA6D}"/>
                </a:ext>
              </a:extLst>
            </p:cNvPr>
            <p:cNvSpPr/>
            <p:nvPr/>
          </p:nvSpPr>
          <p:spPr bwMode="auto">
            <a:xfrm>
              <a:off x="5858945" y="555515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Rechteck 81">
              <a:extLst>
                <a:ext uri="{FF2B5EF4-FFF2-40B4-BE49-F238E27FC236}">
                  <a16:creationId xmlns:a16="http://schemas.microsoft.com/office/drawing/2014/main" id="{FA7C681A-44CE-41D7-9562-FFD4EDFAF44F}"/>
                </a:ext>
              </a:extLst>
            </p:cNvPr>
            <p:cNvSpPr/>
            <p:nvPr/>
          </p:nvSpPr>
          <p:spPr bwMode="auto">
            <a:xfrm>
              <a:off x="6048335" y="479392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Rechteck 82">
              <a:extLst>
                <a:ext uri="{FF2B5EF4-FFF2-40B4-BE49-F238E27FC236}">
                  <a16:creationId xmlns:a16="http://schemas.microsoft.com/office/drawing/2014/main" id="{05E54112-AB9F-4A43-BAF5-6B0BE6794757}"/>
                </a:ext>
              </a:extLst>
            </p:cNvPr>
            <p:cNvSpPr/>
            <p:nvPr/>
          </p:nvSpPr>
          <p:spPr bwMode="auto">
            <a:xfrm>
              <a:off x="6048335" y="497570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Rechteck 83">
              <a:extLst>
                <a:ext uri="{FF2B5EF4-FFF2-40B4-BE49-F238E27FC236}">
                  <a16:creationId xmlns:a16="http://schemas.microsoft.com/office/drawing/2014/main" id="{A5281324-A1B2-4465-8C3C-043B72086B29}"/>
                </a:ext>
              </a:extLst>
            </p:cNvPr>
            <p:cNvSpPr/>
            <p:nvPr/>
          </p:nvSpPr>
          <p:spPr bwMode="auto">
            <a:xfrm>
              <a:off x="6048335" y="516985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hteck 84">
              <a:extLst>
                <a:ext uri="{FF2B5EF4-FFF2-40B4-BE49-F238E27FC236}">
                  <a16:creationId xmlns:a16="http://schemas.microsoft.com/office/drawing/2014/main" id="{83697193-38E5-42DD-895A-9AA76872AAE2}"/>
                </a:ext>
              </a:extLst>
            </p:cNvPr>
            <p:cNvSpPr/>
            <p:nvPr/>
          </p:nvSpPr>
          <p:spPr bwMode="auto">
            <a:xfrm>
              <a:off x="6048335" y="5362497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Rechteck 85">
              <a:extLst>
                <a:ext uri="{FF2B5EF4-FFF2-40B4-BE49-F238E27FC236}">
                  <a16:creationId xmlns:a16="http://schemas.microsoft.com/office/drawing/2014/main" id="{11F02942-4ED2-4D3E-8397-0DDCF85952A4}"/>
                </a:ext>
              </a:extLst>
            </p:cNvPr>
            <p:cNvSpPr/>
            <p:nvPr/>
          </p:nvSpPr>
          <p:spPr bwMode="auto">
            <a:xfrm>
              <a:off x="6048335" y="555515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Rechteck 86">
              <a:extLst>
                <a:ext uri="{FF2B5EF4-FFF2-40B4-BE49-F238E27FC236}">
                  <a16:creationId xmlns:a16="http://schemas.microsoft.com/office/drawing/2014/main" id="{1C27BE28-8F3C-4D31-B6F0-B87378F24B75}"/>
                </a:ext>
              </a:extLst>
            </p:cNvPr>
            <p:cNvSpPr/>
            <p:nvPr/>
          </p:nvSpPr>
          <p:spPr bwMode="auto">
            <a:xfrm>
              <a:off x="6232443" y="479392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Rechteck 87">
              <a:extLst>
                <a:ext uri="{FF2B5EF4-FFF2-40B4-BE49-F238E27FC236}">
                  <a16:creationId xmlns:a16="http://schemas.microsoft.com/office/drawing/2014/main" id="{DFEDC002-87AD-4462-9353-AF1466DFEED1}"/>
                </a:ext>
              </a:extLst>
            </p:cNvPr>
            <p:cNvSpPr/>
            <p:nvPr/>
          </p:nvSpPr>
          <p:spPr bwMode="auto">
            <a:xfrm>
              <a:off x="6232443" y="497570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hteck 88">
              <a:extLst>
                <a:ext uri="{FF2B5EF4-FFF2-40B4-BE49-F238E27FC236}">
                  <a16:creationId xmlns:a16="http://schemas.microsoft.com/office/drawing/2014/main" id="{D87BCE88-EE2B-4423-91B3-8D96A8B51A12}"/>
                </a:ext>
              </a:extLst>
            </p:cNvPr>
            <p:cNvSpPr/>
            <p:nvPr/>
          </p:nvSpPr>
          <p:spPr bwMode="auto">
            <a:xfrm>
              <a:off x="6232443" y="516985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Rechteck 89">
              <a:extLst>
                <a:ext uri="{FF2B5EF4-FFF2-40B4-BE49-F238E27FC236}">
                  <a16:creationId xmlns:a16="http://schemas.microsoft.com/office/drawing/2014/main" id="{AF0B4385-2A8F-4961-AB05-2D010DB9E80C}"/>
                </a:ext>
              </a:extLst>
            </p:cNvPr>
            <p:cNvSpPr/>
            <p:nvPr/>
          </p:nvSpPr>
          <p:spPr bwMode="auto">
            <a:xfrm>
              <a:off x="6232443" y="5362497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hteck 90">
              <a:extLst>
                <a:ext uri="{FF2B5EF4-FFF2-40B4-BE49-F238E27FC236}">
                  <a16:creationId xmlns:a16="http://schemas.microsoft.com/office/drawing/2014/main" id="{8F0226B2-2AAE-469F-BDB4-C6043EBEF592}"/>
                </a:ext>
              </a:extLst>
            </p:cNvPr>
            <p:cNvSpPr/>
            <p:nvPr/>
          </p:nvSpPr>
          <p:spPr bwMode="auto">
            <a:xfrm>
              <a:off x="6232443" y="555515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Rechteck 91">
              <a:extLst>
                <a:ext uri="{FF2B5EF4-FFF2-40B4-BE49-F238E27FC236}">
                  <a16:creationId xmlns:a16="http://schemas.microsoft.com/office/drawing/2014/main" id="{4FBBEF76-3711-44F6-B513-622F35E8B78F}"/>
                </a:ext>
              </a:extLst>
            </p:cNvPr>
            <p:cNvSpPr/>
            <p:nvPr/>
          </p:nvSpPr>
          <p:spPr bwMode="auto">
            <a:xfrm>
              <a:off x="5858945" y="442641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Rechteck 92">
              <a:extLst>
                <a:ext uri="{FF2B5EF4-FFF2-40B4-BE49-F238E27FC236}">
                  <a16:creationId xmlns:a16="http://schemas.microsoft.com/office/drawing/2014/main" id="{3394E945-D926-466A-A6BC-7517DD428D62}"/>
                </a:ext>
              </a:extLst>
            </p:cNvPr>
            <p:cNvSpPr/>
            <p:nvPr/>
          </p:nvSpPr>
          <p:spPr bwMode="auto">
            <a:xfrm>
              <a:off x="5858945" y="4612954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hteck 93">
              <a:extLst>
                <a:ext uri="{FF2B5EF4-FFF2-40B4-BE49-F238E27FC236}">
                  <a16:creationId xmlns:a16="http://schemas.microsoft.com/office/drawing/2014/main" id="{D3EC979A-7F94-440A-A03B-66928CEF314C}"/>
                </a:ext>
              </a:extLst>
            </p:cNvPr>
            <p:cNvSpPr/>
            <p:nvPr/>
          </p:nvSpPr>
          <p:spPr bwMode="auto">
            <a:xfrm>
              <a:off x="6048335" y="442641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Rechteck 94">
              <a:extLst>
                <a:ext uri="{FF2B5EF4-FFF2-40B4-BE49-F238E27FC236}">
                  <a16:creationId xmlns:a16="http://schemas.microsoft.com/office/drawing/2014/main" id="{3B06FF22-EFDA-421C-89E7-90F22D594601}"/>
                </a:ext>
              </a:extLst>
            </p:cNvPr>
            <p:cNvSpPr/>
            <p:nvPr/>
          </p:nvSpPr>
          <p:spPr bwMode="auto">
            <a:xfrm>
              <a:off x="6048335" y="4612954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95">
              <a:extLst>
                <a:ext uri="{FF2B5EF4-FFF2-40B4-BE49-F238E27FC236}">
                  <a16:creationId xmlns:a16="http://schemas.microsoft.com/office/drawing/2014/main" id="{288BA9E2-76CD-412B-9ACD-580CFBA7271A}"/>
                </a:ext>
              </a:extLst>
            </p:cNvPr>
            <p:cNvSpPr/>
            <p:nvPr/>
          </p:nvSpPr>
          <p:spPr bwMode="auto">
            <a:xfrm>
              <a:off x="6232443" y="4426412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96">
              <a:extLst>
                <a:ext uri="{FF2B5EF4-FFF2-40B4-BE49-F238E27FC236}">
                  <a16:creationId xmlns:a16="http://schemas.microsoft.com/office/drawing/2014/main" id="{06D2371A-F846-4F49-B637-74DFF82C7483}"/>
                </a:ext>
              </a:extLst>
            </p:cNvPr>
            <p:cNvSpPr/>
            <p:nvPr/>
          </p:nvSpPr>
          <p:spPr bwMode="auto">
            <a:xfrm>
              <a:off x="6232443" y="4612954"/>
              <a:ext cx="140984" cy="1409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Rechteck 97">
              <a:extLst>
                <a:ext uri="{FF2B5EF4-FFF2-40B4-BE49-F238E27FC236}">
                  <a16:creationId xmlns:a16="http://schemas.microsoft.com/office/drawing/2014/main" id="{FFD176A7-968A-4278-B337-A7569B42F00F}"/>
                </a:ext>
              </a:extLst>
            </p:cNvPr>
            <p:cNvSpPr/>
            <p:nvPr/>
          </p:nvSpPr>
          <p:spPr bwMode="auto">
            <a:xfrm>
              <a:off x="6048335" y="5724158"/>
              <a:ext cx="140984" cy="18618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8" name="Gruppieren 101">
            <a:extLst>
              <a:ext uri="{FF2B5EF4-FFF2-40B4-BE49-F238E27FC236}">
                <a16:creationId xmlns:a16="http://schemas.microsoft.com/office/drawing/2014/main" id="{E5D6BDC7-3AC0-4D4D-AC3D-D1A6353F86A6}"/>
              </a:ext>
            </a:extLst>
          </p:cNvPr>
          <p:cNvGrpSpPr/>
          <p:nvPr/>
        </p:nvGrpSpPr>
        <p:grpSpPr>
          <a:xfrm>
            <a:off x="1809628" y="4667435"/>
            <a:ext cx="248796" cy="248546"/>
            <a:chOff x="1957050" y="1210421"/>
            <a:chExt cx="723582" cy="722854"/>
          </a:xfrm>
          <a:solidFill>
            <a:srgbClr val="0F8287"/>
          </a:solidFill>
        </p:grpSpPr>
        <p:grpSp>
          <p:nvGrpSpPr>
            <p:cNvPr id="49" name="Gruppieren 102">
              <a:extLst>
                <a:ext uri="{FF2B5EF4-FFF2-40B4-BE49-F238E27FC236}">
                  <a16:creationId xmlns:a16="http://schemas.microsoft.com/office/drawing/2014/main" id="{3C5A4B26-88BE-4844-80BF-1554AB77F841}"/>
                </a:ext>
              </a:extLst>
            </p:cNvPr>
            <p:cNvGrpSpPr/>
            <p:nvPr/>
          </p:nvGrpSpPr>
          <p:grpSpPr>
            <a:xfrm>
              <a:off x="1957050" y="1210421"/>
              <a:ext cx="723582" cy="722854"/>
              <a:chOff x="1957050" y="1210421"/>
              <a:chExt cx="723582" cy="722854"/>
            </a:xfrm>
            <a:grpFill/>
          </p:grpSpPr>
          <p:sp>
            <p:nvSpPr>
              <p:cNvPr id="51" name="SAGD, Siemens, vehicle, fahrzeug, tankstelle, oil, petrol, station, benzin, gas">
                <a:extLst>
                  <a:ext uri="{FF2B5EF4-FFF2-40B4-BE49-F238E27FC236}">
                    <a16:creationId xmlns:a16="http://schemas.microsoft.com/office/drawing/2014/main" id="{2888EF18-F438-4B86-B836-82CA90B274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57050" y="1210421"/>
                <a:ext cx="723582" cy="722854"/>
              </a:xfrm>
              <a:custGeom>
                <a:avLst/>
                <a:gdLst>
                  <a:gd name="T0" fmla="*/ 844 w 907"/>
                  <a:gd name="T1" fmla="*/ 227 h 907"/>
                  <a:gd name="T2" fmla="*/ 839 w 907"/>
                  <a:gd name="T3" fmla="*/ 227 h 907"/>
                  <a:gd name="T4" fmla="*/ 842 w 907"/>
                  <a:gd name="T5" fmla="*/ 224 h 907"/>
                  <a:gd name="T6" fmla="*/ 696 w 907"/>
                  <a:gd name="T7" fmla="*/ 78 h 907"/>
                  <a:gd name="T8" fmla="*/ 648 w 907"/>
                  <a:gd name="T9" fmla="*/ 78 h 907"/>
                  <a:gd name="T10" fmla="*/ 648 w 907"/>
                  <a:gd name="T11" fmla="*/ 78 h 907"/>
                  <a:gd name="T12" fmla="*/ 648 w 907"/>
                  <a:gd name="T13" fmla="*/ 126 h 907"/>
                  <a:gd name="T14" fmla="*/ 749 w 907"/>
                  <a:gd name="T15" fmla="*/ 227 h 907"/>
                  <a:gd name="T16" fmla="*/ 749 w 907"/>
                  <a:gd name="T17" fmla="*/ 363 h 907"/>
                  <a:gd name="T18" fmla="*/ 839 w 907"/>
                  <a:gd name="T19" fmla="*/ 454 h 907"/>
                  <a:gd name="T20" fmla="*/ 839 w 907"/>
                  <a:gd name="T21" fmla="*/ 454 h 907"/>
                  <a:gd name="T22" fmla="*/ 839 w 907"/>
                  <a:gd name="T23" fmla="*/ 645 h 907"/>
                  <a:gd name="T24" fmla="*/ 785 w 907"/>
                  <a:gd name="T25" fmla="*/ 703 h 907"/>
                  <a:gd name="T26" fmla="*/ 726 w 907"/>
                  <a:gd name="T27" fmla="*/ 646 h 907"/>
                  <a:gd name="T28" fmla="*/ 726 w 907"/>
                  <a:gd name="T29" fmla="*/ 522 h 907"/>
                  <a:gd name="T30" fmla="*/ 658 w 907"/>
                  <a:gd name="T31" fmla="*/ 454 h 907"/>
                  <a:gd name="T32" fmla="*/ 590 w 907"/>
                  <a:gd name="T33" fmla="*/ 454 h 907"/>
                  <a:gd name="T34" fmla="*/ 590 w 907"/>
                  <a:gd name="T35" fmla="*/ 0 h 907"/>
                  <a:gd name="T36" fmla="*/ 68 w 907"/>
                  <a:gd name="T37" fmla="*/ 0 h 907"/>
                  <a:gd name="T38" fmla="*/ 68 w 907"/>
                  <a:gd name="T39" fmla="*/ 839 h 907"/>
                  <a:gd name="T40" fmla="*/ 0 w 907"/>
                  <a:gd name="T41" fmla="*/ 839 h 907"/>
                  <a:gd name="T42" fmla="*/ 0 w 907"/>
                  <a:gd name="T43" fmla="*/ 907 h 907"/>
                  <a:gd name="T44" fmla="*/ 658 w 907"/>
                  <a:gd name="T45" fmla="*/ 907 h 907"/>
                  <a:gd name="T46" fmla="*/ 658 w 907"/>
                  <a:gd name="T47" fmla="*/ 839 h 907"/>
                  <a:gd name="T48" fmla="*/ 590 w 907"/>
                  <a:gd name="T49" fmla="*/ 839 h 907"/>
                  <a:gd name="T50" fmla="*/ 590 w 907"/>
                  <a:gd name="T51" fmla="*/ 522 h 907"/>
                  <a:gd name="T52" fmla="*/ 637 w 907"/>
                  <a:gd name="T53" fmla="*/ 522 h 907"/>
                  <a:gd name="T54" fmla="*/ 658 w 907"/>
                  <a:gd name="T55" fmla="*/ 543 h 907"/>
                  <a:gd name="T56" fmla="*/ 658 w 907"/>
                  <a:gd name="T57" fmla="*/ 657 h 907"/>
                  <a:gd name="T58" fmla="*/ 772 w 907"/>
                  <a:gd name="T59" fmla="*/ 771 h 907"/>
                  <a:gd name="T60" fmla="*/ 794 w 907"/>
                  <a:gd name="T61" fmla="*/ 771 h 907"/>
                  <a:gd name="T62" fmla="*/ 907 w 907"/>
                  <a:gd name="T63" fmla="*/ 658 h 907"/>
                  <a:gd name="T64" fmla="*/ 907 w 907"/>
                  <a:gd name="T65" fmla="*/ 454 h 907"/>
                  <a:gd name="T66" fmla="*/ 907 w 907"/>
                  <a:gd name="T67" fmla="*/ 290 h 907"/>
                  <a:gd name="T68" fmla="*/ 844 w 907"/>
                  <a:gd name="T69" fmla="*/ 227 h 907"/>
                  <a:gd name="T70" fmla="*/ 159 w 907"/>
                  <a:gd name="T71" fmla="*/ 91 h 907"/>
                  <a:gd name="T72" fmla="*/ 499 w 907"/>
                  <a:gd name="T73" fmla="*/ 91 h 907"/>
                  <a:gd name="T74" fmla="*/ 499 w 907"/>
                  <a:gd name="T75" fmla="*/ 386 h 907"/>
                  <a:gd name="T76" fmla="*/ 159 w 907"/>
                  <a:gd name="T77" fmla="*/ 386 h 907"/>
                  <a:gd name="T78" fmla="*/ 159 w 907"/>
                  <a:gd name="T79" fmla="*/ 91 h 907"/>
                  <a:gd name="T80" fmla="*/ 397 w 907"/>
                  <a:gd name="T81" fmla="*/ 648 h 907"/>
                  <a:gd name="T82" fmla="*/ 318 w 907"/>
                  <a:gd name="T83" fmla="*/ 727 h 907"/>
                  <a:gd name="T84" fmla="*/ 238 w 907"/>
                  <a:gd name="T85" fmla="*/ 648 h 907"/>
                  <a:gd name="T86" fmla="*/ 318 w 907"/>
                  <a:gd name="T87" fmla="*/ 478 h 907"/>
                  <a:gd name="T88" fmla="*/ 397 w 907"/>
                  <a:gd name="T89" fmla="*/ 648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07" h="907">
                    <a:moveTo>
                      <a:pt x="844" y="227"/>
                    </a:moveTo>
                    <a:cubicBezTo>
                      <a:pt x="839" y="227"/>
                      <a:pt x="839" y="227"/>
                      <a:pt x="839" y="227"/>
                    </a:cubicBezTo>
                    <a:cubicBezTo>
                      <a:pt x="842" y="224"/>
                      <a:pt x="842" y="224"/>
                      <a:pt x="842" y="224"/>
                    </a:cubicBezTo>
                    <a:cubicBezTo>
                      <a:pt x="696" y="78"/>
                      <a:pt x="696" y="78"/>
                      <a:pt x="696" y="78"/>
                    </a:cubicBezTo>
                    <a:cubicBezTo>
                      <a:pt x="683" y="65"/>
                      <a:pt x="661" y="65"/>
                      <a:pt x="648" y="78"/>
                    </a:cubicBezTo>
                    <a:cubicBezTo>
                      <a:pt x="648" y="78"/>
                      <a:pt x="648" y="78"/>
                      <a:pt x="648" y="78"/>
                    </a:cubicBezTo>
                    <a:cubicBezTo>
                      <a:pt x="635" y="91"/>
                      <a:pt x="635" y="113"/>
                      <a:pt x="648" y="126"/>
                    </a:cubicBezTo>
                    <a:cubicBezTo>
                      <a:pt x="749" y="227"/>
                      <a:pt x="749" y="227"/>
                      <a:pt x="749" y="227"/>
                    </a:cubicBezTo>
                    <a:cubicBezTo>
                      <a:pt x="749" y="363"/>
                      <a:pt x="749" y="363"/>
                      <a:pt x="749" y="363"/>
                    </a:cubicBezTo>
                    <a:cubicBezTo>
                      <a:pt x="839" y="454"/>
                      <a:pt x="839" y="454"/>
                      <a:pt x="839" y="454"/>
                    </a:cubicBezTo>
                    <a:cubicBezTo>
                      <a:pt x="839" y="454"/>
                      <a:pt x="839" y="454"/>
                      <a:pt x="839" y="454"/>
                    </a:cubicBezTo>
                    <a:cubicBezTo>
                      <a:pt x="839" y="645"/>
                      <a:pt x="839" y="645"/>
                      <a:pt x="839" y="645"/>
                    </a:cubicBezTo>
                    <a:cubicBezTo>
                      <a:pt x="839" y="675"/>
                      <a:pt x="816" y="701"/>
                      <a:pt x="785" y="703"/>
                    </a:cubicBezTo>
                    <a:cubicBezTo>
                      <a:pt x="753" y="704"/>
                      <a:pt x="726" y="679"/>
                      <a:pt x="726" y="646"/>
                    </a:cubicBezTo>
                    <a:cubicBezTo>
                      <a:pt x="726" y="522"/>
                      <a:pt x="726" y="522"/>
                      <a:pt x="726" y="522"/>
                    </a:cubicBezTo>
                    <a:cubicBezTo>
                      <a:pt x="726" y="484"/>
                      <a:pt x="696" y="454"/>
                      <a:pt x="658" y="454"/>
                    </a:cubicBezTo>
                    <a:cubicBezTo>
                      <a:pt x="590" y="454"/>
                      <a:pt x="590" y="454"/>
                      <a:pt x="590" y="454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8" y="839"/>
                      <a:pt x="68" y="839"/>
                      <a:pt x="68" y="839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0" y="907"/>
                      <a:pt x="0" y="907"/>
                      <a:pt x="0" y="907"/>
                    </a:cubicBezTo>
                    <a:cubicBezTo>
                      <a:pt x="658" y="907"/>
                      <a:pt x="658" y="907"/>
                      <a:pt x="658" y="907"/>
                    </a:cubicBezTo>
                    <a:cubicBezTo>
                      <a:pt x="658" y="839"/>
                      <a:pt x="658" y="839"/>
                      <a:pt x="658" y="839"/>
                    </a:cubicBezTo>
                    <a:cubicBezTo>
                      <a:pt x="590" y="839"/>
                      <a:pt x="590" y="839"/>
                      <a:pt x="590" y="839"/>
                    </a:cubicBezTo>
                    <a:cubicBezTo>
                      <a:pt x="590" y="522"/>
                      <a:pt x="590" y="522"/>
                      <a:pt x="590" y="522"/>
                    </a:cubicBezTo>
                    <a:cubicBezTo>
                      <a:pt x="637" y="522"/>
                      <a:pt x="637" y="522"/>
                      <a:pt x="637" y="522"/>
                    </a:cubicBezTo>
                    <a:cubicBezTo>
                      <a:pt x="648" y="522"/>
                      <a:pt x="658" y="531"/>
                      <a:pt x="658" y="543"/>
                    </a:cubicBezTo>
                    <a:cubicBezTo>
                      <a:pt x="658" y="657"/>
                      <a:pt x="658" y="657"/>
                      <a:pt x="658" y="657"/>
                    </a:cubicBezTo>
                    <a:cubicBezTo>
                      <a:pt x="658" y="720"/>
                      <a:pt x="709" y="771"/>
                      <a:pt x="772" y="771"/>
                    </a:cubicBezTo>
                    <a:cubicBezTo>
                      <a:pt x="794" y="771"/>
                      <a:pt x="794" y="771"/>
                      <a:pt x="794" y="771"/>
                    </a:cubicBezTo>
                    <a:cubicBezTo>
                      <a:pt x="857" y="771"/>
                      <a:pt x="907" y="720"/>
                      <a:pt x="907" y="658"/>
                    </a:cubicBezTo>
                    <a:cubicBezTo>
                      <a:pt x="907" y="454"/>
                      <a:pt x="907" y="454"/>
                      <a:pt x="907" y="454"/>
                    </a:cubicBezTo>
                    <a:cubicBezTo>
                      <a:pt x="907" y="290"/>
                      <a:pt x="907" y="290"/>
                      <a:pt x="907" y="290"/>
                    </a:cubicBezTo>
                    <a:lnTo>
                      <a:pt x="844" y="227"/>
                    </a:lnTo>
                    <a:close/>
                    <a:moveTo>
                      <a:pt x="159" y="91"/>
                    </a:moveTo>
                    <a:cubicBezTo>
                      <a:pt x="499" y="91"/>
                      <a:pt x="499" y="91"/>
                      <a:pt x="499" y="91"/>
                    </a:cubicBezTo>
                    <a:cubicBezTo>
                      <a:pt x="499" y="386"/>
                      <a:pt x="499" y="386"/>
                      <a:pt x="499" y="386"/>
                    </a:cubicBezTo>
                    <a:cubicBezTo>
                      <a:pt x="159" y="386"/>
                      <a:pt x="159" y="386"/>
                      <a:pt x="159" y="386"/>
                    </a:cubicBezTo>
                    <a:lnTo>
                      <a:pt x="159" y="91"/>
                    </a:lnTo>
                    <a:close/>
                    <a:moveTo>
                      <a:pt x="397" y="648"/>
                    </a:moveTo>
                    <a:cubicBezTo>
                      <a:pt x="397" y="691"/>
                      <a:pt x="362" y="727"/>
                      <a:pt x="318" y="727"/>
                    </a:cubicBezTo>
                    <a:cubicBezTo>
                      <a:pt x="274" y="727"/>
                      <a:pt x="238" y="691"/>
                      <a:pt x="238" y="648"/>
                    </a:cubicBezTo>
                    <a:cubicBezTo>
                      <a:pt x="238" y="604"/>
                      <a:pt x="318" y="478"/>
                      <a:pt x="318" y="478"/>
                    </a:cubicBezTo>
                    <a:cubicBezTo>
                      <a:pt x="318" y="478"/>
                      <a:pt x="397" y="604"/>
                      <a:pt x="397" y="64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Rechteck 105">
                <a:extLst>
                  <a:ext uri="{FF2B5EF4-FFF2-40B4-BE49-F238E27FC236}">
                    <a16:creationId xmlns:a16="http://schemas.microsoft.com/office/drawing/2014/main" id="{884E4FA6-A342-428A-9D75-6505B73EC50E}"/>
                  </a:ext>
                </a:extLst>
              </p:cNvPr>
              <p:cNvSpPr/>
              <p:nvPr/>
            </p:nvSpPr>
            <p:spPr bwMode="auto">
              <a:xfrm>
                <a:off x="2122816" y="1564355"/>
                <a:ext cx="193665" cy="282405"/>
              </a:xfrm>
              <a:prstGeom prst="rect">
                <a:avLst/>
              </a:prstGeom>
              <a:grpFill/>
              <a:ln>
                <a:noFill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SAGD, Siemens, energy, energie, strom, blitz, lightning, power, electricity, elektrizität, spannung">
              <a:extLst>
                <a:ext uri="{FF2B5EF4-FFF2-40B4-BE49-F238E27FC236}">
                  <a16:creationId xmlns:a16="http://schemas.microsoft.com/office/drawing/2014/main" id="{80EA4119-51F9-45B5-8ADD-05E040C17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8070" y="1572570"/>
              <a:ext cx="137588" cy="274190"/>
            </a:xfrm>
            <a:custGeom>
              <a:avLst/>
              <a:gdLst>
                <a:gd name="T0" fmla="*/ 280 w 280"/>
                <a:gd name="T1" fmla="*/ 307 h 558"/>
                <a:gd name="T2" fmla="*/ 112 w 280"/>
                <a:gd name="T3" fmla="*/ 209 h 558"/>
                <a:gd name="T4" fmla="*/ 141 w 280"/>
                <a:gd name="T5" fmla="*/ 0 h 558"/>
                <a:gd name="T6" fmla="*/ 0 w 280"/>
                <a:gd name="T7" fmla="*/ 249 h 558"/>
                <a:gd name="T8" fmla="*/ 169 w 280"/>
                <a:gd name="T9" fmla="*/ 347 h 558"/>
                <a:gd name="T10" fmla="*/ 141 w 280"/>
                <a:gd name="T11" fmla="*/ 558 h 558"/>
                <a:gd name="T12" fmla="*/ 280 w 280"/>
                <a:gd name="T13" fmla="*/ 307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0" h="558">
                  <a:moveTo>
                    <a:pt x="280" y="307"/>
                  </a:moveTo>
                  <a:lnTo>
                    <a:pt x="112" y="209"/>
                  </a:lnTo>
                  <a:lnTo>
                    <a:pt x="141" y="0"/>
                  </a:lnTo>
                  <a:lnTo>
                    <a:pt x="0" y="249"/>
                  </a:lnTo>
                  <a:lnTo>
                    <a:pt x="169" y="347"/>
                  </a:lnTo>
                  <a:lnTo>
                    <a:pt x="141" y="558"/>
                  </a:lnTo>
                  <a:lnTo>
                    <a:pt x="280" y="3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" name="SAGD, Siemens, Wayfinding">
            <a:extLst>
              <a:ext uri="{FF2B5EF4-FFF2-40B4-BE49-F238E27FC236}">
                <a16:creationId xmlns:a16="http://schemas.microsoft.com/office/drawing/2014/main" id="{9E719C66-FB96-4470-A119-5FA1C796A190}"/>
              </a:ext>
            </a:extLst>
          </p:cNvPr>
          <p:cNvSpPr>
            <a:spLocks noEditPoints="1"/>
          </p:cNvSpPr>
          <p:nvPr/>
        </p:nvSpPr>
        <p:spPr bwMode="auto">
          <a:xfrm>
            <a:off x="2101804" y="4725357"/>
            <a:ext cx="369570" cy="215811"/>
          </a:xfrm>
          <a:custGeom>
            <a:avLst/>
            <a:gdLst>
              <a:gd name="T0" fmla="*/ 198 w 998"/>
              <a:gd name="T1" fmla="*/ 416 h 583"/>
              <a:gd name="T2" fmla="*/ 114 w 998"/>
              <a:gd name="T3" fmla="*/ 500 h 583"/>
              <a:gd name="T4" fmla="*/ 198 w 998"/>
              <a:gd name="T5" fmla="*/ 583 h 583"/>
              <a:gd name="T6" fmla="*/ 282 w 998"/>
              <a:gd name="T7" fmla="*/ 500 h 583"/>
              <a:gd name="T8" fmla="*/ 198 w 998"/>
              <a:gd name="T9" fmla="*/ 416 h 583"/>
              <a:gd name="T10" fmla="*/ 976 w 998"/>
              <a:gd name="T11" fmla="*/ 352 h 583"/>
              <a:gd name="T12" fmla="*/ 976 w 998"/>
              <a:gd name="T13" fmla="*/ 352 h 583"/>
              <a:gd name="T14" fmla="*/ 976 w 998"/>
              <a:gd name="T15" fmla="*/ 284 h 583"/>
              <a:gd name="T16" fmla="*/ 583 w 998"/>
              <a:gd name="T17" fmla="*/ 19 h 583"/>
              <a:gd name="T18" fmla="*/ 474 w 998"/>
              <a:gd name="T19" fmla="*/ 0 h 583"/>
              <a:gd name="T20" fmla="*/ 170 w 998"/>
              <a:gd name="T21" fmla="*/ 0 h 583"/>
              <a:gd name="T22" fmla="*/ 34 w 998"/>
              <a:gd name="T23" fmla="*/ 188 h 583"/>
              <a:gd name="T24" fmla="*/ 34 w 998"/>
              <a:gd name="T25" fmla="*/ 283 h 583"/>
              <a:gd name="T26" fmla="*/ 0 w 998"/>
              <a:gd name="T27" fmla="*/ 350 h 583"/>
              <a:gd name="T28" fmla="*/ 7 w 998"/>
              <a:gd name="T29" fmla="*/ 450 h 583"/>
              <a:gd name="T30" fmla="*/ 57 w 998"/>
              <a:gd name="T31" fmla="*/ 500 h 583"/>
              <a:gd name="T32" fmla="*/ 73 w 998"/>
              <a:gd name="T33" fmla="*/ 500 h 583"/>
              <a:gd name="T34" fmla="*/ 198 w 998"/>
              <a:gd name="T35" fmla="*/ 375 h 583"/>
              <a:gd name="T36" fmla="*/ 323 w 998"/>
              <a:gd name="T37" fmla="*/ 500 h 583"/>
              <a:gd name="T38" fmla="*/ 681 w 998"/>
              <a:gd name="T39" fmla="*/ 500 h 583"/>
              <a:gd name="T40" fmla="*/ 804 w 998"/>
              <a:gd name="T41" fmla="*/ 376 h 583"/>
              <a:gd name="T42" fmla="*/ 927 w 998"/>
              <a:gd name="T43" fmla="*/ 500 h 583"/>
              <a:gd name="T44" fmla="*/ 953 w 998"/>
              <a:gd name="T45" fmla="*/ 500 h 583"/>
              <a:gd name="T46" fmla="*/ 998 w 998"/>
              <a:gd name="T47" fmla="*/ 454 h 583"/>
              <a:gd name="T48" fmla="*/ 998 w 998"/>
              <a:gd name="T49" fmla="*/ 400 h 583"/>
              <a:gd name="T50" fmla="*/ 976 w 998"/>
              <a:gd name="T51" fmla="*/ 352 h 583"/>
              <a:gd name="T52" fmla="*/ 781 w 998"/>
              <a:gd name="T53" fmla="*/ 219 h 583"/>
              <a:gd name="T54" fmla="*/ 250 w 998"/>
              <a:gd name="T55" fmla="*/ 182 h 583"/>
              <a:gd name="T56" fmla="*/ 286 w 998"/>
              <a:gd name="T57" fmla="*/ 82 h 583"/>
              <a:gd name="T58" fmla="*/ 338 w 998"/>
              <a:gd name="T59" fmla="*/ 46 h 583"/>
              <a:gd name="T60" fmla="*/ 471 w 998"/>
              <a:gd name="T61" fmla="*/ 46 h 583"/>
              <a:gd name="T62" fmla="*/ 570 w 998"/>
              <a:gd name="T63" fmla="*/ 63 h 583"/>
              <a:gd name="T64" fmla="*/ 802 w 998"/>
              <a:gd name="T65" fmla="*/ 198 h 583"/>
              <a:gd name="T66" fmla="*/ 781 w 998"/>
              <a:gd name="T67" fmla="*/ 219 h 583"/>
              <a:gd name="T68" fmla="*/ 804 w 998"/>
              <a:gd name="T69" fmla="*/ 416 h 583"/>
              <a:gd name="T70" fmla="*/ 721 w 998"/>
              <a:gd name="T71" fmla="*/ 500 h 583"/>
              <a:gd name="T72" fmla="*/ 804 w 998"/>
              <a:gd name="T73" fmla="*/ 583 h 583"/>
              <a:gd name="T74" fmla="*/ 888 w 998"/>
              <a:gd name="T75" fmla="*/ 500 h 583"/>
              <a:gd name="T76" fmla="*/ 804 w 998"/>
              <a:gd name="T77" fmla="*/ 416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98" h="583">
                <a:moveTo>
                  <a:pt x="198" y="416"/>
                </a:moveTo>
                <a:cubicBezTo>
                  <a:pt x="152" y="416"/>
                  <a:pt x="114" y="453"/>
                  <a:pt x="114" y="500"/>
                </a:cubicBezTo>
                <a:cubicBezTo>
                  <a:pt x="114" y="546"/>
                  <a:pt x="152" y="583"/>
                  <a:pt x="198" y="583"/>
                </a:cubicBezTo>
                <a:cubicBezTo>
                  <a:pt x="244" y="583"/>
                  <a:pt x="282" y="546"/>
                  <a:pt x="282" y="500"/>
                </a:cubicBezTo>
                <a:cubicBezTo>
                  <a:pt x="282" y="453"/>
                  <a:pt x="244" y="416"/>
                  <a:pt x="198" y="416"/>
                </a:cubicBezTo>
                <a:close/>
                <a:moveTo>
                  <a:pt x="976" y="352"/>
                </a:moveTo>
                <a:cubicBezTo>
                  <a:pt x="976" y="352"/>
                  <a:pt x="976" y="352"/>
                  <a:pt x="976" y="352"/>
                </a:cubicBezTo>
                <a:cubicBezTo>
                  <a:pt x="976" y="284"/>
                  <a:pt x="976" y="284"/>
                  <a:pt x="976" y="284"/>
                </a:cubicBezTo>
                <a:cubicBezTo>
                  <a:pt x="896" y="187"/>
                  <a:pt x="662" y="52"/>
                  <a:pt x="583" y="19"/>
                </a:cubicBezTo>
                <a:cubicBezTo>
                  <a:pt x="552" y="6"/>
                  <a:pt x="533" y="0"/>
                  <a:pt x="474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34" y="188"/>
                  <a:pt x="34" y="188"/>
                  <a:pt x="34" y="188"/>
                </a:cubicBezTo>
                <a:cubicBezTo>
                  <a:pt x="34" y="283"/>
                  <a:pt x="34" y="283"/>
                  <a:pt x="34" y="283"/>
                </a:cubicBezTo>
                <a:cubicBezTo>
                  <a:pt x="0" y="350"/>
                  <a:pt x="0" y="350"/>
                  <a:pt x="0" y="350"/>
                </a:cubicBezTo>
                <a:cubicBezTo>
                  <a:pt x="7" y="450"/>
                  <a:pt x="7" y="450"/>
                  <a:pt x="7" y="450"/>
                </a:cubicBezTo>
                <a:cubicBezTo>
                  <a:pt x="10" y="480"/>
                  <a:pt x="29" y="500"/>
                  <a:pt x="57" y="500"/>
                </a:cubicBezTo>
                <a:cubicBezTo>
                  <a:pt x="73" y="500"/>
                  <a:pt x="73" y="500"/>
                  <a:pt x="73" y="500"/>
                </a:cubicBezTo>
                <a:cubicBezTo>
                  <a:pt x="73" y="431"/>
                  <a:pt x="129" y="375"/>
                  <a:pt x="198" y="375"/>
                </a:cubicBezTo>
                <a:cubicBezTo>
                  <a:pt x="267" y="375"/>
                  <a:pt x="323" y="431"/>
                  <a:pt x="323" y="500"/>
                </a:cubicBezTo>
                <a:cubicBezTo>
                  <a:pt x="681" y="500"/>
                  <a:pt x="681" y="500"/>
                  <a:pt x="681" y="500"/>
                </a:cubicBezTo>
                <a:cubicBezTo>
                  <a:pt x="681" y="432"/>
                  <a:pt x="736" y="376"/>
                  <a:pt x="804" y="376"/>
                </a:cubicBezTo>
                <a:cubicBezTo>
                  <a:pt x="872" y="376"/>
                  <a:pt x="927" y="432"/>
                  <a:pt x="927" y="500"/>
                </a:cubicBezTo>
                <a:cubicBezTo>
                  <a:pt x="953" y="500"/>
                  <a:pt x="953" y="500"/>
                  <a:pt x="953" y="500"/>
                </a:cubicBezTo>
                <a:cubicBezTo>
                  <a:pt x="978" y="500"/>
                  <a:pt x="996" y="482"/>
                  <a:pt x="998" y="454"/>
                </a:cubicBezTo>
                <a:cubicBezTo>
                  <a:pt x="998" y="400"/>
                  <a:pt x="998" y="400"/>
                  <a:pt x="998" y="400"/>
                </a:cubicBezTo>
                <a:lnTo>
                  <a:pt x="976" y="352"/>
                </a:lnTo>
                <a:close/>
                <a:moveTo>
                  <a:pt x="781" y="219"/>
                </a:moveTo>
                <a:cubicBezTo>
                  <a:pt x="250" y="182"/>
                  <a:pt x="250" y="182"/>
                  <a:pt x="250" y="182"/>
                </a:cubicBezTo>
                <a:cubicBezTo>
                  <a:pt x="286" y="82"/>
                  <a:pt x="286" y="82"/>
                  <a:pt x="286" y="82"/>
                </a:cubicBezTo>
                <a:cubicBezTo>
                  <a:pt x="298" y="54"/>
                  <a:pt x="316" y="48"/>
                  <a:pt x="338" y="46"/>
                </a:cubicBezTo>
                <a:cubicBezTo>
                  <a:pt x="471" y="46"/>
                  <a:pt x="471" y="46"/>
                  <a:pt x="471" y="46"/>
                </a:cubicBezTo>
                <a:cubicBezTo>
                  <a:pt x="525" y="46"/>
                  <a:pt x="542" y="51"/>
                  <a:pt x="570" y="63"/>
                </a:cubicBezTo>
                <a:cubicBezTo>
                  <a:pt x="616" y="82"/>
                  <a:pt x="714" y="137"/>
                  <a:pt x="802" y="198"/>
                </a:cubicBezTo>
                <a:lnTo>
                  <a:pt x="781" y="219"/>
                </a:lnTo>
                <a:close/>
                <a:moveTo>
                  <a:pt x="804" y="416"/>
                </a:moveTo>
                <a:cubicBezTo>
                  <a:pt x="758" y="416"/>
                  <a:pt x="721" y="453"/>
                  <a:pt x="721" y="500"/>
                </a:cubicBezTo>
                <a:cubicBezTo>
                  <a:pt x="721" y="546"/>
                  <a:pt x="758" y="583"/>
                  <a:pt x="804" y="583"/>
                </a:cubicBezTo>
                <a:cubicBezTo>
                  <a:pt x="850" y="583"/>
                  <a:pt x="888" y="546"/>
                  <a:pt x="888" y="500"/>
                </a:cubicBezTo>
                <a:cubicBezTo>
                  <a:pt x="888" y="453"/>
                  <a:pt x="850" y="416"/>
                  <a:pt x="804" y="416"/>
                </a:cubicBezTo>
                <a:close/>
              </a:path>
            </a:pathLst>
          </a:custGeom>
          <a:solidFill>
            <a:srgbClr val="0F8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hteck 16">
            <a:extLst>
              <a:ext uri="{FF2B5EF4-FFF2-40B4-BE49-F238E27FC236}">
                <a16:creationId xmlns:a16="http://schemas.microsoft.com/office/drawing/2014/main" id="{050288A8-1DD8-4EF5-A01D-C281F86C4B3D}"/>
              </a:ext>
            </a:extLst>
          </p:cNvPr>
          <p:cNvSpPr/>
          <p:nvPr/>
        </p:nvSpPr>
        <p:spPr bwMode="auto">
          <a:xfrm>
            <a:off x="1748603" y="4086663"/>
            <a:ext cx="894188" cy="25144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 err="1">
                <a:solidFill>
                  <a:srgbClr val="0F82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WoT</a:t>
            </a:r>
            <a:r>
              <a:rPr lang="en-US" sz="1100" dirty="0">
                <a:solidFill>
                  <a:srgbClr val="0F82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>
                <a:solidFill>
                  <a:srgbClr val="0F82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Integration</a:t>
            </a:r>
          </a:p>
        </p:txBody>
      </p:sp>
      <p:sp>
        <p:nvSpPr>
          <p:cNvPr id="55" name="Freeform 634">
            <a:extLst>
              <a:ext uri="{FF2B5EF4-FFF2-40B4-BE49-F238E27FC236}">
                <a16:creationId xmlns:a16="http://schemas.microsoft.com/office/drawing/2014/main" id="{D7E5FFA1-5585-4C8B-8283-C31F83CC5C4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59780" y="3442438"/>
            <a:ext cx="454712" cy="694631"/>
          </a:xfrm>
          <a:custGeom>
            <a:avLst/>
            <a:gdLst/>
            <a:ahLst/>
            <a:cxnLst>
              <a:cxn ang="0">
                <a:pos x="57" y="52"/>
              </a:cxn>
              <a:cxn ang="0">
                <a:pos x="72" y="9"/>
              </a:cxn>
              <a:cxn ang="0">
                <a:pos x="72" y="15"/>
              </a:cxn>
              <a:cxn ang="0">
                <a:pos x="72" y="17"/>
              </a:cxn>
              <a:cxn ang="0">
                <a:pos x="73" y="19"/>
              </a:cxn>
              <a:cxn ang="0">
                <a:pos x="70" y="22"/>
              </a:cxn>
              <a:cxn ang="0">
                <a:pos x="74" y="21"/>
              </a:cxn>
              <a:cxn ang="0">
                <a:pos x="77" y="18"/>
              </a:cxn>
              <a:cxn ang="0">
                <a:pos x="77" y="16"/>
              </a:cxn>
              <a:cxn ang="0">
                <a:pos x="77" y="14"/>
              </a:cxn>
              <a:cxn ang="0">
                <a:pos x="80" y="9"/>
              </a:cxn>
              <a:cxn ang="0">
                <a:pos x="11" y="0"/>
              </a:cxn>
              <a:cxn ang="0">
                <a:pos x="6" y="13"/>
              </a:cxn>
              <a:cxn ang="0">
                <a:pos x="6" y="15"/>
              </a:cxn>
              <a:cxn ang="0">
                <a:pos x="6" y="17"/>
              </a:cxn>
              <a:cxn ang="0">
                <a:pos x="3" y="20"/>
              </a:cxn>
              <a:cxn ang="0">
                <a:pos x="7" y="23"/>
              </a:cxn>
              <a:cxn ang="0">
                <a:pos x="11" y="20"/>
              </a:cxn>
              <a:cxn ang="0">
                <a:pos x="8" y="17"/>
              </a:cxn>
              <a:cxn ang="0">
                <a:pos x="8" y="15"/>
              </a:cxn>
              <a:cxn ang="0">
                <a:pos x="8" y="13"/>
              </a:cxn>
              <a:cxn ang="0">
                <a:pos x="30" y="29"/>
              </a:cxn>
              <a:cxn ang="0">
                <a:pos x="11" y="107"/>
              </a:cxn>
              <a:cxn ang="0">
                <a:pos x="17" y="106"/>
              </a:cxn>
              <a:cxn ang="0">
                <a:pos x="64" y="106"/>
              </a:cxn>
              <a:cxn ang="0">
                <a:pos x="69" y="108"/>
              </a:cxn>
              <a:cxn ang="0">
                <a:pos x="71" y="106"/>
              </a:cxn>
              <a:cxn ang="0">
                <a:pos x="68" y="4"/>
              </a:cxn>
              <a:cxn ang="0">
                <a:pos x="65" y="4"/>
              </a:cxn>
              <a:cxn ang="0">
                <a:pos x="15" y="4"/>
              </a:cxn>
              <a:cxn ang="0">
                <a:pos x="32" y="55"/>
              </a:cxn>
              <a:cxn ang="0">
                <a:pos x="41" y="60"/>
              </a:cxn>
              <a:cxn ang="0">
                <a:pos x="26" y="69"/>
              </a:cxn>
              <a:cxn ang="0">
                <a:pos x="32" y="49"/>
              </a:cxn>
              <a:cxn ang="0">
                <a:pos x="32" y="49"/>
              </a:cxn>
              <a:cxn ang="0">
                <a:pos x="47" y="63"/>
              </a:cxn>
              <a:cxn ang="0">
                <a:pos x="59" y="4"/>
              </a:cxn>
              <a:cxn ang="0">
                <a:pos x="22" y="4"/>
              </a:cxn>
              <a:cxn ang="0">
                <a:pos x="39" y="13"/>
              </a:cxn>
              <a:cxn ang="0">
                <a:pos x="39" y="15"/>
              </a:cxn>
              <a:cxn ang="0">
                <a:pos x="39" y="17"/>
              </a:cxn>
              <a:cxn ang="0">
                <a:pos x="37" y="20"/>
              </a:cxn>
              <a:cxn ang="0">
                <a:pos x="40" y="23"/>
              </a:cxn>
              <a:cxn ang="0">
                <a:pos x="44" y="20"/>
              </a:cxn>
              <a:cxn ang="0">
                <a:pos x="41" y="17"/>
              </a:cxn>
              <a:cxn ang="0">
                <a:pos x="41" y="15"/>
              </a:cxn>
              <a:cxn ang="0">
                <a:pos x="41" y="13"/>
              </a:cxn>
              <a:cxn ang="0">
                <a:pos x="46" y="26"/>
              </a:cxn>
              <a:cxn ang="0">
                <a:pos x="35" y="26"/>
              </a:cxn>
              <a:cxn ang="0">
                <a:pos x="46" y="40"/>
              </a:cxn>
              <a:cxn ang="0">
                <a:pos x="41" y="37"/>
              </a:cxn>
              <a:cxn ang="0">
                <a:pos x="37" y="35"/>
              </a:cxn>
              <a:cxn ang="0">
                <a:pos x="45" y="34"/>
              </a:cxn>
              <a:cxn ang="0">
                <a:pos x="48" y="44"/>
              </a:cxn>
              <a:cxn ang="0">
                <a:pos x="48" y="44"/>
              </a:cxn>
              <a:cxn ang="0">
                <a:pos x="34" y="87"/>
              </a:cxn>
              <a:cxn ang="0">
                <a:pos x="41" y="67"/>
              </a:cxn>
              <a:cxn ang="0">
                <a:pos x="40" y="84"/>
              </a:cxn>
              <a:cxn ang="0">
                <a:pos x="57" y="80"/>
              </a:cxn>
              <a:cxn ang="0">
                <a:pos x="46" y="87"/>
              </a:cxn>
            </a:cxnLst>
            <a:rect l="0" t="0" r="r" b="b"/>
            <a:pathLst>
              <a:path w="80" h="108">
                <a:moveTo>
                  <a:pt x="57" y="52"/>
                </a:moveTo>
                <a:cubicBezTo>
                  <a:pt x="57" y="52"/>
                  <a:pt x="57" y="52"/>
                  <a:pt x="57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1" y="28"/>
                  <a:pt x="51" y="28"/>
                  <a:pt x="51" y="28"/>
                </a:cubicBezTo>
                <a:cubicBezTo>
                  <a:pt x="62" y="9"/>
                  <a:pt x="62" y="9"/>
                  <a:pt x="62" y="9"/>
                </a:cubicBezTo>
                <a:cubicBezTo>
                  <a:pt x="72" y="9"/>
                  <a:pt x="72" y="9"/>
                  <a:pt x="72" y="9"/>
                </a:cubicBezTo>
                <a:cubicBezTo>
                  <a:pt x="72" y="13"/>
                  <a:pt x="72" y="13"/>
                  <a:pt x="72" y="13"/>
                </a:cubicBezTo>
                <a:cubicBezTo>
                  <a:pt x="71" y="13"/>
                  <a:pt x="70" y="13"/>
                  <a:pt x="70" y="14"/>
                </a:cubicBezTo>
                <a:cubicBezTo>
                  <a:pt x="70" y="14"/>
                  <a:pt x="71" y="14"/>
                  <a:pt x="72" y="15"/>
                </a:cubicBezTo>
                <a:cubicBezTo>
                  <a:pt x="72" y="15"/>
                  <a:pt x="72" y="15"/>
                  <a:pt x="72" y="15"/>
                </a:cubicBezTo>
                <a:cubicBezTo>
                  <a:pt x="71" y="15"/>
                  <a:pt x="70" y="15"/>
                  <a:pt x="70" y="16"/>
                </a:cubicBezTo>
                <a:cubicBezTo>
                  <a:pt x="70" y="16"/>
                  <a:pt x="71" y="17"/>
                  <a:pt x="72" y="17"/>
                </a:cubicBezTo>
                <a:cubicBezTo>
                  <a:pt x="72" y="17"/>
                  <a:pt x="72" y="17"/>
                  <a:pt x="72" y="17"/>
                </a:cubicBezTo>
                <a:cubicBezTo>
                  <a:pt x="71" y="17"/>
                  <a:pt x="70" y="17"/>
                  <a:pt x="70" y="18"/>
                </a:cubicBezTo>
                <a:cubicBezTo>
                  <a:pt x="70" y="18"/>
                  <a:pt x="71" y="19"/>
                  <a:pt x="73" y="19"/>
                </a:cubicBezTo>
                <a:cubicBezTo>
                  <a:pt x="71" y="19"/>
                  <a:pt x="70" y="19"/>
                  <a:pt x="70" y="20"/>
                </a:cubicBezTo>
                <a:cubicBezTo>
                  <a:pt x="70" y="20"/>
                  <a:pt x="71" y="21"/>
                  <a:pt x="73" y="21"/>
                </a:cubicBezTo>
                <a:cubicBezTo>
                  <a:pt x="71" y="21"/>
                  <a:pt x="70" y="21"/>
                  <a:pt x="70" y="22"/>
                </a:cubicBezTo>
                <a:cubicBezTo>
                  <a:pt x="70" y="23"/>
                  <a:pt x="72" y="23"/>
                  <a:pt x="74" y="23"/>
                </a:cubicBezTo>
                <a:cubicBezTo>
                  <a:pt x="76" y="23"/>
                  <a:pt x="77" y="23"/>
                  <a:pt x="77" y="22"/>
                </a:cubicBezTo>
                <a:cubicBezTo>
                  <a:pt x="77" y="21"/>
                  <a:pt x="76" y="21"/>
                  <a:pt x="74" y="21"/>
                </a:cubicBezTo>
                <a:cubicBezTo>
                  <a:pt x="76" y="21"/>
                  <a:pt x="77" y="20"/>
                  <a:pt x="77" y="20"/>
                </a:cubicBezTo>
                <a:cubicBezTo>
                  <a:pt x="77" y="19"/>
                  <a:pt x="76" y="19"/>
                  <a:pt x="74" y="19"/>
                </a:cubicBezTo>
                <a:cubicBezTo>
                  <a:pt x="76" y="19"/>
                  <a:pt x="77" y="18"/>
                  <a:pt x="77" y="18"/>
                </a:cubicBezTo>
                <a:cubicBezTo>
                  <a:pt x="77" y="17"/>
                  <a:pt x="76" y="17"/>
                  <a:pt x="75" y="17"/>
                </a:cubicBezTo>
                <a:cubicBezTo>
                  <a:pt x="75" y="17"/>
                  <a:pt x="75" y="17"/>
                  <a:pt x="75" y="17"/>
                </a:cubicBezTo>
                <a:cubicBezTo>
                  <a:pt x="76" y="17"/>
                  <a:pt x="77" y="16"/>
                  <a:pt x="77" y="16"/>
                </a:cubicBezTo>
                <a:cubicBezTo>
                  <a:pt x="77" y="15"/>
                  <a:pt x="76" y="15"/>
                  <a:pt x="75" y="15"/>
                </a:cubicBezTo>
                <a:cubicBezTo>
                  <a:pt x="75" y="15"/>
                  <a:pt x="75" y="15"/>
                  <a:pt x="75" y="15"/>
                </a:cubicBezTo>
                <a:cubicBezTo>
                  <a:pt x="76" y="14"/>
                  <a:pt x="77" y="14"/>
                  <a:pt x="77" y="14"/>
                </a:cubicBezTo>
                <a:cubicBezTo>
                  <a:pt x="77" y="13"/>
                  <a:pt x="76" y="13"/>
                  <a:pt x="75" y="13"/>
                </a:cubicBezTo>
                <a:cubicBezTo>
                  <a:pt x="75" y="9"/>
                  <a:pt x="75" y="9"/>
                  <a:pt x="75" y="9"/>
                </a:cubicBezTo>
                <a:cubicBezTo>
                  <a:pt x="80" y="9"/>
                  <a:pt x="80" y="9"/>
                  <a:pt x="80" y="9"/>
                </a:cubicBezTo>
                <a:cubicBezTo>
                  <a:pt x="70" y="0"/>
                  <a:pt x="70" y="0"/>
                  <a:pt x="7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0" y="9"/>
                  <a:pt x="0" y="9"/>
                  <a:pt x="0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13"/>
                  <a:pt x="6" y="13"/>
                  <a:pt x="6" y="13"/>
                </a:cubicBezTo>
                <a:cubicBezTo>
                  <a:pt x="4" y="13"/>
                  <a:pt x="3" y="13"/>
                  <a:pt x="3" y="14"/>
                </a:cubicBezTo>
                <a:cubicBezTo>
                  <a:pt x="3" y="14"/>
                  <a:pt x="4" y="14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4" y="15"/>
                  <a:pt x="3" y="15"/>
                  <a:pt x="3" y="16"/>
                </a:cubicBezTo>
                <a:cubicBezTo>
                  <a:pt x="3" y="16"/>
                  <a:pt x="4" y="17"/>
                  <a:pt x="6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4" y="17"/>
                  <a:pt x="3" y="17"/>
                  <a:pt x="3" y="18"/>
                </a:cubicBezTo>
                <a:cubicBezTo>
                  <a:pt x="3" y="18"/>
                  <a:pt x="4" y="19"/>
                  <a:pt x="6" y="19"/>
                </a:cubicBezTo>
                <a:cubicBezTo>
                  <a:pt x="4" y="19"/>
                  <a:pt x="3" y="19"/>
                  <a:pt x="3" y="20"/>
                </a:cubicBezTo>
                <a:cubicBezTo>
                  <a:pt x="3" y="20"/>
                  <a:pt x="4" y="21"/>
                  <a:pt x="6" y="21"/>
                </a:cubicBezTo>
                <a:cubicBezTo>
                  <a:pt x="4" y="21"/>
                  <a:pt x="3" y="21"/>
                  <a:pt x="3" y="22"/>
                </a:cubicBezTo>
                <a:cubicBezTo>
                  <a:pt x="3" y="23"/>
                  <a:pt x="5" y="23"/>
                  <a:pt x="7" y="23"/>
                </a:cubicBezTo>
                <a:cubicBezTo>
                  <a:pt x="9" y="23"/>
                  <a:pt x="11" y="23"/>
                  <a:pt x="11" y="22"/>
                </a:cubicBezTo>
                <a:cubicBezTo>
                  <a:pt x="11" y="21"/>
                  <a:pt x="9" y="21"/>
                  <a:pt x="8" y="21"/>
                </a:cubicBezTo>
                <a:cubicBezTo>
                  <a:pt x="9" y="21"/>
                  <a:pt x="11" y="20"/>
                  <a:pt x="11" y="20"/>
                </a:cubicBezTo>
                <a:cubicBezTo>
                  <a:pt x="11" y="19"/>
                  <a:pt x="9" y="19"/>
                  <a:pt x="8" y="19"/>
                </a:cubicBezTo>
                <a:cubicBezTo>
                  <a:pt x="9" y="19"/>
                  <a:pt x="11" y="18"/>
                  <a:pt x="11" y="18"/>
                </a:cubicBezTo>
                <a:cubicBezTo>
                  <a:pt x="11" y="17"/>
                  <a:pt x="9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9" y="17"/>
                  <a:pt x="11" y="16"/>
                  <a:pt x="11" y="16"/>
                </a:cubicBezTo>
                <a:cubicBezTo>
                  <a:pt x="11" y="15"/>
                  <a:pt x="9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9" y="14"/>
                  <a:pt x="11" y="14"/>
                  <a:pt x="11" y="14"/>
                </a:cubicBezTo>
                <a:cubicBezTo>
                  <a:pt x="11" y="13"/>
                  <a:pt x="9" y="13"/>
                  <a:pt x="8" y="13"/>
                </a:cubicBezTo>
                <a:cubicBezTo>
                  <a:pt x="8" y="9"/>
                  <a:pt x="8" y="9"/>
                  <a:pt x="8" y="9"/>
                </a:cubicBezTo>
                <a:cubicBezTo>
                  <a:pt x="18" y="9"/>
                  <a:pt x="18" y="9"/>
                  <a:pt x="18" y="9"/>
                </a:cubicBezTo>
                <a:cubicBezTo>
                  <a:pt x="30" y="29"/>
                  <a:pt x="30" y="29"/>
                  <a:pt x="30" y="29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10" y="106"/>
                  <a:pt x="10" y="106"/>
                  <a:pt x="10" y="107"/>
                </a:cubicBezTo>
                <a:cubicBezTo>
                  <a:pt x="10" y="107"/>
                  <a:pt x="11" y="107"/>
                  <a:pt x="11" y="107"/>
                </a:cubicBezTo>
                <a:cubicBezTo>
                  <a:pt x="11" y="107"/>
                  <a:pt x="11" y="107"/>
                  <a:pt x="11" y="107"/>
                </a:cubicBezTo>
                <a:cubicBezTo>
                  <a:pt x="15" y="107"/>
                  <a:pt x="15" y="107"/>
                  <a:pt x="15" y="107"/>
                </a:cubicBezTo>
                <a:cubicBezTo>
                  <a:pt x="16" y="107"/>
                  <a:pt x="17" y="106"/>
                  <a:pt x="17" y="106"/>
                </a:cubicBezTo>
                <a:cubicBezTo>
                  <a:pt x="17" y="105"/>
                  <a:pt x="17" y="105"/>
                  <a:pt x="17" y="105"/>
                </a:cubicBezTo>
                <a:cubicBezTo>
                  <a:pt x="40" y="91"/>
                  <a:pt x="40" y="91"/>
                  <a:pt x="40" y="91"/>
                </a:cubicBezTo>
                <a:cubicBezTo>
                  <a:pt x="64" y="106"/>
                  <a:pt x="64" y="106"/>
                  <a:pt x="64" y="106"/>
                </a:cubicBezTo>
                <a:cubicBezTo>
                  <a:pt x="64" y="106"/>
                  <a:pt x="64" y="106"/>
                  <a:pt x="64" y="106"/>
                </a:cubicBezTo>
                <a:cubicBezTo>
                  <a:pt x="64" y="107"/>
                  <a:pt x="64" y="107"/>
                  <a:pt x="65" y="107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70" y="108"/>
                  <a:pt x="70" y="107"/>
                  <a:pt x="70" y="107"/>
                </a:cubicBezTo>
                <a:cubicBezTo>
                  <a:pt x="71" y="107"/>
                  <a:pt x="71" y="106"/>
                  <a:pt x="71" y="106"/>
                </a:cubicBezTo>
                <a:lnTo>
                  <a:pt x="57" y="52"/>
                </a:lnTo>
                <a:close/>
                <a:moveTo>
                  <a:pt x="65" y="4"/>
                </a:moveTo>
                <a:cubicBezTo>
                  <a:pt x="68" y="4"/>
                  <a:pt x="68" y="4"/>
                  <a:pt x="68" y="4"/>
                </a:cubicBezTo>
                <a:cubicBezTo>
                  <a:pt x="70" y="6"/>
                  <a:pt x="70" y="6"/>
                  <a:pt x="70" y="6"/>
                </a:cubicBezTo>
                <a:cubicBezTo>
                  <a:pt x="63" y="6"/>
                  <a:pt x="63" y="6"/>
                  <a:pt x="63" y="6"/>
                </a:cubicBezTo>
                <a:lnTo>
                  <a:pt x="65" y="4"/>
                </a:lnTo>
                <a:close/>
                <a:moveTo>
                  <a:pt x="10" y="6"/>
                </a:moveTo>
                <a:cubicBezTo>
                  <a:pt x="12" y="4"/>
                  <a:pt x="12" y="4"/>
                  <a:pt x="12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6" y="6"/>
                  <a:pt x="16" y="6"/>
                  <a:pt x="16" y="6"/>
                </a:cubicBezTo>
                <a:lnTo>
                  <a:pt x="10" y="6"/>
                </a:lnTo>
                <a:close/>
                <a:moveTo>
                  <a:pt x="32" y="55"/>
                </a:moveTo>
                <a:cubicBezTo>
                  <a:pt x="41" y="49"/>
                  <a:pt x="41" y="49"/>
                  <a:pt x="41" y="49"/>
                </a:cubicBezTo>
                <a:cubicBezTo>
                  <a:pt x="49" y="55"/>
                  <a:pt x="49" y="55"/>
                  <a:pt x="49" y="55"/>
                </a:cubicBezTo>
                <a:cubicBezTo>
                  <a:pt x="41" y="60"/>
                  <a:pt x="41" y="60"/>
                  <a:pt x="41" y="60"/>
                </a:cubicBezTo>
                <a:lnTo>
                  <a:pt x="32" y="55"/>
                </a:lnTo>
                <a:close/>
                <a:moveTo>
                  <a:pt x="35" y="64"/>
                </a:moveTo>
                <a:cubicBezTo>
                  <a:pt x="26" y="69"/>
                  <a:pt x="26" y="69"/>
                  <a:pt x="26" y="69"/>
                </a:cubicBezTo>
                <a:cubicBezTo>
                  <a:pt x="29" y="60"/>
                  <a:pt x="29" y="60"/>
                  <a:pt x="29" y="60"/>
                </a:cubicBezTo>
                <a:lnTo>
                  <a:pt x="35" y="64"/>
                </a:lnTo>
                <a:close/>
                <a:moveTo>
                  <a:pt x="32" y="49"/>
                </a:moveTo>
                <a:cubicBezTo>
                  <a:pt x="33" y="45"/>
                  <a:pt x="33" y="45"/>
                  <a:pt x="33" y="45"/>
                </a:cubicBezTo>
                <a:cubicBezTo>
                  <a:pt x="36" y="47"/>
                  <a:pt x="36" y="47"/>
                  <a:pt x="36" y="47"/>
                </a:cubicBezTo>
                <a:lnTo>
                  <a:pt x="32" y="49"/>
                </a:lnTo>
                <a:close/>
                <a:moveTo>
                  <a:pt x="52" y="60"/>
                </a:moveTo>
                <a:cubicBezTo>
                  <a:pt x="54" y="68"/>
                  <a:pt x="54" y="68"/>
                  <a:pt x="54" y="68"/>
                </a:cubicBezTo>
                <a:cubicBezTo>
                  <a:pt x="47" y="63"/>
                  <a:pt x="47" y="63"/>
                  <a:pt x="47" y="63"/>
                </a:cubicBezTo>
                <a:lnTo>
                  <a:pt x="52" y="60"/>
                </a:lnTo>
                <a:close/>
                <a:moveTo>
                  <a:pt x="22" y="4"/>
                </a:moveTo>
                <a:cubicBezTo>
                  <a:pt x="59" y="4"/>
                  <a:pt x="59" y="4"/>
                  <a:pt x="59" y="4"/>
                </a:cubicBezTo>
                <a:cubicBezTo>
                  <a:pt x="57" y="6"/>
                  <a:pt x="57" y="6"/>
                  <a:pt x="57" y="6"/>
                </a:cubicBezTo>
                <a:cubicBezTo>
                  <a:pt x="23" y="6"/>
                  <a:pt x="23" y="6"/>
                  <a:pt x="23" y="6"/>
                </a:cubicBezTo>
                <a:lnTo>
                  <a:pt x="22" y="4"/>
                </a:lnTo>
                <a:close/>
                <a:moveTo>
                  <a:pt x="25" y="9"/>
                </a:moveTo>
                <a:cubicBezTo>
                  <a:pt x="39" y="9"/>
                  <a:pt x="39" y="9"/>
                  <a:pt x="39" y="9"/>
                </a:cubicBezTo>
                <a:cubicBezTo>
                  <a:pt x="39" y="13"/>
                  <a:pt x="39" y="13"/>
                  <a:pt x="39" y="13"/>
                </a:cubicBezTo>
                <a:cubicBezTo>
                  <a:pt x="38" y="13"/>
                  <a:pt x="37" y="13"/>
                  <a:pt x="37" y="14"/>
                </a:cubicBezTo>
                <a:cubicBezTo>
                  <a:pt x="37" y="14"/>
                  <a:pt x="38" y="14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8" y="15"/>
                  <a:pt x="37" y="15"/>
                  <a:pt x="37" y="16"/>
                </a:cubicBezTo>
                <a:cubicBezTo>
                  <a:pt x="37" y="16"/>
                  <a:pt x="38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8" y="17"/>
                  <a:pt x="37" y="17"/>
                  <a:pt x="37" y="18"/>
                </a:cubicBezTo>
                <a:cubicBezTo>
                  <a:pt x="37" y="18"/>
                  <a:pt x="38" y="19"/>
                  <a:pt x="39" y="19"/>
                </a:cubicBezTo>
                <a:cubicBezTo>
                  <a:pt x="38" y="19"/>
                  <a:pt x="37" y="19"/>
                  <a:pt x="37" y="20"/>
                </a:cubicBezTo>
                <a:cubicBezTo>
                  <a:pt x="37" y="20"/>
                  <a:pt x="38" y="21"/>
                  <a:pt x="39" y="21"/>
                </a:cubicBezTo>
                <a:cubicBezTo>
                  <a:pt x="38" y="21"/>
                  <a:pt x="37" y="21"/>
                  <a:pt x="37" y="22"/>
                </a:cubicBezTo>
                <a:cubicBezTo>
                  <a:pt x="37" y="23"/>
                  <a:pt x="38" y="23"/>
                  <a:pt x="40" y="23"/>
                </a:cubicBezTo>
                <a:cubicBezTo>
                  <a:pt x="42" y="23"/>
                  <a:pt x="44" y="23"/>
                  <a:pt x="44" y="22"/>
                </a:cubicBezTo>
                <a:cubicBezTo>
                  <a:pt x="44" y="21"/>
                  <a:pt x="43" y="21"/>
                  <a:pt x="41" y="21"/>
                </a:cubicBezTo>
                <a:cubicBezTo>
                  <a:pt x="43" y="21"/>
                  <a:pt x="44" y="20"/>
                  <a:pt x="44" y="20"/>
                </a:cubicBezTo>
                <a:cubicBezTo>
                  <a:pt x="44" y="19"/>
                  <a:pt x="43" y="19"/>
                  <a:pt x="41" y="19"/>
                </a:cubicBezTo>
                <a:cubicBezTo>
                  <a:pt x="43" y="19"/>
                  <a:pt x="44" y="18"/>
                  <a:pt x="44" y="18"/>
                </a:cubicBezTo>
                <a:cubicBezTo>
                  <a:pt x="44" y="17"/>
                  <a:pt x="43" y="17"/>
                  <a:pt x="41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3" y="17"/>
                  <a:pt x="44" y="16"/>
                  <a:pt x="44" y="16"/>
                </a:cubicBezTo>
                <a:cubicBezTo>
                  <a:pt x="44" y="15"/>
                  <a:pt x="43" y="15"/>
                  <a:pt x="41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3" y="14"/>
                  <a:pt x="44" y="14"/>
                  <a:pt x="44" y="14"/>
                </a:cubicBezTo>
                <a:cubicBezTo>
                  <a:pt x="44" y="13"/>
                  <a:pt x="43" y="13"/>
                  <a:pt x="41" y="13"/>
                </a:cubicBezTo>
                <a:cubicBezTo>
                  <a:pt x="41" y="9"/>
                  <a:pt x="41" y="9"/>
                  <a:pt x="41" y="9"/>
                </a:cubicBezTo>
                <a:cubicBezTo>
                  <a:pt x="56" y="9"/>
                  <a:pt x="56" y="9"/>
                  <a:pt x="56" y="9"/>
                </a:cubicBezTo>
                <a:cubicBezTo>
                  <a:pt x="46" y="26"/>
                  <a:pt x="46" y="26"/>
                  <a:pt x="46" y="26"/>
                </a:cubicBezTo>
                <a:cubicBezTo>
                  <a:pt x="46" y="26"/>
                  <a:pt x="46" y="26"/>
                  <a:pt x="46" y="26"/>
                </a:cubicBezTo>
                <a:cubicBezTo>
                  <a:pt x="36" y="26"/>
                  <a:pt x="36" y="26"/>
                  <a:pt x="36" y="26"/>
                </a:cubicBezTo>
                <a:cubicBezTo>
                  <a:pt x="35" y="26"/>
                  <a:pt x="35" y="26"/>
                  <a:pt x="35" y="26"/>
                </a:cubicBezTo>
                <a:lnTo>
                  <a:pt x="25" y="9"/>
                </a:lnTo>
                <a:close/>
                <a:moveTo>
                  <a:pt x="41" y="37"/>
                </a:moveTo>
                <a:cubicBezTo>
                  <a:pt x="46" y="40"/>
                  <a:pt x="46" y="40"/>
                  <a:pt x="46" y="40"/>
                </a:cubicBezTo>
                <a:cubicBezTo>
                  <a:pt x="41" y="43"/>
                  <a:pt x="41" y="43"/>
                  <a:pt x="41" y="43"/>
                </a:cubicBezTo>
                <a:cubicBezTo>
                  <a:pt x="36" y="40"/>
                  <a:pt x="36" y="40"/>
                  <a:pt x="36" y="40"/>
                </a:cubicBezTo>
                <a:lnTo>
                  <a:pt x="41" y="37"/>
                </a:lnTo>
                <a:close/>
                <a:moveTo>
                  <a:pt x="35" y="36"/>
                </a:moveTo>
                <a:cubicBezTo>
                  <a:pt x="36" y="34"/>
                  <a:pt x="36" y="34"/>
                  <a:pt x="36" y="34"/>
                </a:cubicBezTo>
                <a:cubicBezTo>
                  <a:pt x="37" y="35"/>
                  <a:pt x="37" y="35"/>
                  <a:pt x="37" y="35"/>
                </a:cubicBezTo>
                <a:lnTo>
                  <a:pt x="35" y="36"/>
                </a:lnTo>
                <a:close/>
                <a:moveTo>
                  <a:pt x="44" y="35"/>
                </a:moveTo>
                <a:cubicBezTo>
                  <a:pt x="45" y="34"/>
                  <a:pt x="45" y="34"/>
                  <a:pt x="45" y="34"/>
                </a:cubicBezTo>
                <a:cubicBezTo>
                  <a:pt x="46" y="36"/>
                  <a:pt x="46" y="36"/>
                  <a:pt x="46" y="36"/>
                </a:cubicBezTo>
                <a:lnTo>
                  <a:pt x="44" y="35"/>
                </a:lnTo>
                <a:close/>
                <a:moveTo>
                  <a:pt x="48" y="44"/>
                </a:moveTo>
                <a:cubicBezTo>
                  <a:pt x="49" y="48"/>
                  <a:pt x="49" y="48"/>
                  <a:pt x="49" y="48"/>
                </a:cubicBezTo>
                <a:cubicBezTo>
                  <a:pt x="46" y="46"/>
                  <a:pt x="46" y="46"/>
                  <a:pt x="46" y="46"/>
                </a:cubicBezTo>
                <a:lnTo>
                  <a:pt x="48" y="44"/>
                </a:lnTo>
                <a:close/>
                <a:moveTo>
                  <a:pt x="19" y="97"/>
                </a:moveTo>
                <a:cubicBezTo>
                  <a:pt x="23" y="81"/>
                  <a:pt x="23" y="81"/>
                  <a:pt x="23" y="81"/>
                </a:cubicBezTo>
                <a:cubicBezTo>
                  <a:pt x="34" y="87"/>
                  <a:pt x="34" y="87"/>
                  <a:pt x="34" y="87"/>
                </a:cubicBezTo>
                <a:lnTo>
                  <a:pt x="19" y="97"/>
                </a:lnTo>
                <a:close/>
                <a:moveTo>
                  <a:pt x="27" y="76"/>
                </a:moveTo>
                <a:cubicBezTo>
                  <a:pt x="41" y="67"/>
                  <a:pt x="41" y="67"/>
                  <a:pt x="41" y="67"/>
                </a:cubicBezTo>
                <a:cubicBezTo>
                  <a:pt x="53" y="74"/>
                  <a:pt x="53" y="74"/>
                  <a:pt x="53" y="74"/>
                </a:cubicBezTo>
                <a:cubicBezTo>
                  <a:pt x="53" y="76"/>
                  <a:pt x="53" y="76"/>
                  <a:pt x="53" y="76"/>
                </a:cubicBezTo>
                <a:cubicBezTo>
                  <a:pt x="40" y="84"/>
                  <a:pt x="40" y="84"/>
                  <a:pt x="40" y="84"/>
                </a:cubicBezTo>
                <a:lnTo>
                  <a:pt x="27" y="76"/>
                </a:lnTo>
                <a:close/>
                <a:moveTo>
                  <a:pt x="46" y="87"/>
                </a:moveTo>
                <a:cubicBezTo>
                  <a:pt x="57" y="80"/>
                  <a:pt x="57" y="80"/>
                  <a:pt x="57" y="80"/>
                </a:cubicBezTo>
                <a:cubicBezTo>
                  <a:pt x="57" y="80"/>
                  <a:pt x="57" y="80"/>
                  <a:pt x="57" y="80"/>
                </a:cubicBezTo>
                <a:cubicBezTo>
                  <a:pt x="62" y="97"/>
                  <a:pt x="62" y="97"/>
                  <a:pt x="62" y="97"/>
                </a:cubicBezTo>
                <a:lnTo>
                  <a:pt x="46" y="87"/>
                </a:lnTo>
                <a:close/>
              </a:path>
            </a:pathLst>
          </a:custGeom>
          <a:solidFill>
            <a:srgbClr val="0F828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33746"/>
              </a:solidFill>
              <a:effectLst/>
              <a:uLnTx/>
              <a:uFillTx/>
            </a:endParaRPr>
          </a:p>
        </p:txBody>
      </p:sp>
      <p:sp>
        <p:nvSpPr>
          <p:cNvPr id="56" name="Rechteck 3">
            <a:extLst>
              <a:ext uri="{FF2B5EF4-FFF2-40B4-BE49-F238E27FC236}">
                <a16:creationId xmlns:a16="http://schemas.microsoft.com/office/drawing/2014/main" id="{D5574F35-BF7B-4378-B471-732735F0CC0F}"/>
              </a:ext>
            </a:extLst>
          </p:cNvPr>
          <p:cNvSpPr/>
          <p:nvPr/>
        </p:nvSpPr>
        <p:spPr>
          <a:xfrm>
            <a:off x="3362829" y="3428489"/>
            <a:ext cx="8176899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de-DE" sz="1600" dirty="0">
                <a:solidFill>
                  <a:schemeClr val="tx1"/>
                </a:solidFill>
              </a:rPr>
              <a:t>Come up with use cases</a:t>
            </a:r>
          </a:p>
          <a:p>
            <a:pPr>
              <a:spcBef>
                <a:spcPts val="1800"/>
              </a:spcBef>
            </a:pPr>
            <a:r>
              <a:rPr lang="de-DE" sz="1600" dirty="0">
                <a:solidFill>
                  <a:schemeClr val="tx1"/>
                </a:solidFill>
              </a:rPr>
              <a:t>Implement proof of concept demonstrators</a:t>
            </a:r>
          </a:p>
          <a:p>
            <a:pPr>
              <a:spcBef>
                <a:spcPts val="1800"/>
              </a:spcBef>
            </a:pPr>
            <a:r>
              <a:rPr lang="de-DE" sz="1600" dirty="0">
                <a:solidFill>
                  <a:schemeClr val="tx1"/>
                </a:solidFill>
              </a:rPr>
              <a:t>Discuss with business units about business relevance and identify the unique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WoT selling point</a:t>
            </a:r>
          </a:p>
        </p:txBody>
      </p:sp>
    </p:spTree>
    <p:extLst>
      <p:ext uri="{BB962C8B-B14F-4D97-AF65-F5344CB8AC3E}">
        <p14:creationId xmlns:p14="http://schemas.microsoft.com/office/powerpoint/2010/main" val="2828829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7D95BF-8AEE-4A84-A00E-C8D24C188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1580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39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03FA1-B228-4199-B4D5-07FEED98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Let us find a way to not just interchange Thing Descriptions</a:t>
            </a:r>
            <a:br>
              <a:rPr lang="de-DE" dirty="0"/>
            </a:br>
            <a:r>
              <a:rPr lang="de-DE" dirty="0"/>
              <a:t>but also (parts of) application logic!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D79A05C-25D5-46FA-8C53-AA9C6B90DF9C}"/>
              </a:ext>
            </a:extLst>
          </p:cNvPr>
          <p:cNvSpPr/>
          <p:nvPr/>
        </p:nvSpPr>
        <p:spPr>
          <a:xfrm>
            <a:off x="590563" y="1599618"/>
            <a:ext cx="11269252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Simplified API</a:t>
            </a:r>
          </a:p>
          <a:p>
            <a:pPr marL="742950" lvl="1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hlinkClick r:id="rId3"/>
              </a:rPr>
              <a:t>https://github.com/w3c/wot-scripting-api/issues/64</a:t>
            </a:r>
            <a:endParaRPr lang="de-DE" sz="16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Browser API</a:t>
            </a:r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Enable market places / application stores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AE5F79-0250-498A-936F-A6F7022C8E60}"/>
              </a:ext>
            </a:extLst>
          </p:cNvPr>
          <p:cNvSpPr txBox="1">
            <a:spLocks/>
          </p:cNvSpPr>
          <p:nvPr/>
        </p:nvSpPr>
        <p:spPr>
          <a:xfrm>
            <a:off x="538717" y="1103512"/>
            <a:ext cx="8208962" cy="420689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kern="0" dirty="0"/>
              <a:t>Scripting API</a:t>
            </a:r>
          </a:p>
        </p:txBody>
      </p:sp>
    </p:spTree>
    <p:extLst>
      <p:ext uri="{BB962C8B-B14F-4D97-AF65-F5344CB8AC3E}">
        <p14:creationId xmlns:p14="http://schemas.microsoft.com/office/powerpoint/2010/main" val="61576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D21C9EE1-4E18-4826-AFB6-EF65E1C5C766}"/>
              </a:ext>
            </a:extLst>
          </p:cNvPr>
          <p:cNvGrpSpPr/>
          <p:nvPr/>
        </p:nvGrpSpPr>
        <p:grpSpPr>
          <a:xfrm>
            <a:off x="489967" y="1684473"/>
            <a:ext cx="765439" cy="783204"/>
            <a:chOff x="5744874" y="4362643"/>
            <a:chExt cx="665162" cy="665162"/>
          </a:xfrm>
        </p:grpSpPr>
        <p:sp>
          <p:nvSpPr>
            <p:cNvPr id="27" name="Rectangle 5">
              <a:extLst>
                <a:ext uri="{FF2B5EF4-FFF2-40B4-BE49-F238E27FC236}">
                  <a16:creationId xmlns:a16="http://schemas.microsoft.com/office/drawing/2014/main" id="{5E522E77-F0B7-4054-A38B-2FF72AEBF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4874" y="4362643"/>
              <a:ext cx="665162" cy="66516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AAC4A5A9-B206-482A-997E-ED70D7661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64931" y="4463072"/>
              <a:ext cx="478707" cy="478707"/>
            </a:xfrm>
            <a:prstGeom prst="rect">
              <a:avLst/>
            </a:prstGeom>
          </p:spPr>
        </p:pic>
      </p:grpSp>
      <p:grpSp>
        <p:nvGrpSpPr>
          <p:cNvPr id="23" name="Group 6">
            <a:extLst>
              <a:ext uri="{FF2B5EF4-FFF2-40B4-BE49-F238E27FC236}">
                <a16:creationId xmlns:a16="http://schemas.microsoft.com/office/drawing/2014/main" id="{DDD70887-F480-4DD1-9523-E4CB0F17924D}"/>
              </a:ext>
            </a:extLst>
          </p:cNvPr>
          <p:cNvGrpSpPr>
            <a:grpSpLocks noChangeAspect="1"/>
          </p:cNvGrpSpPr>
          <p:nvPr/>
        </p:nvGrpSpPr>
        <p:grpSpPr>
          <a:xfrm>
            <a:off x="510357" y="4631066"/>
            <a:ext cx="855994" cy="855994"/>
            <a:chOff x="0" y="0"/>
            <a:chExt cx="4679950" cy="4679950"/>
          </a:xfrm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C145F1DF-2CC3-4262-9C41-1308BB33D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679950" cy="4679950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B28CB4E-EC6C-47D5-A1A9-E875CDA43E2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92163" y="1079500"/>
              <a:ext cx="3095625" cy="2305050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FB173E-DE65-45B5-898F-4054AF81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remember that </a:t>
            </a:r>
            <a:r>
              <a:rPr lang="en-US" dirty="0" err="1"/>
              <a:t>WoT</a:t>
            </a:r>
            <a:r>
              <a:rPr lang="en-US" dirty="0"/>
              <a:t> is not the n</a:t>
            </a:r>
            <a:r>
              <a:rPr lang="en-US" baseline="30000" dirty="0"/>
              <a:t>th</a:t>
            </a:r>
            <a:r>
              <a:rPr lang="en-US" dirty="0"/>
              <a:t> + 1 IoT protocol</a:t>
            </a:r>
            <a:br>
              <a:rPr lang="en-US" dirty="0"/>
            </a:br>
            <a:r>
              <a:rPr lang="en-US" dirty="0"/>
              <a:t>but rather the glue for existing and new protocols!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0B04C0-7BDE-470D-9B72-9BD808287005}"/>
              </a:ext>
            </a:extLst>
          </p:cNvPr>
          <p:cNvSpPr txBox="1"/>
          <p:nvPr/>
        </p:nvSpPr>
        <p:spPr>
          <a:xfrm>
            <a:off x="2652268" y="4250197"/>
            <a:ext cx="3655559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{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"@context"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[…]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"@type"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"Thing"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"id"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"urn:dev:ops:42473-engine-12"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"name"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"Engine"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"security"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{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"scheme"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“basic"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}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b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 …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1E6496"/>
                </a:solidFill>
                <a:highlight>
                  <a:srgbClr val="FFFFFF"/>
                </a:highlight>
              </a:rPr>
              <a:t>properties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{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"status"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{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"forms"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[{</a:t>
            </a:r>
            <a:b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 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1E6496"/>
                </a:solidFill>
                <a:highlight>
                  <a:srgbClr val="FFFFFF"/>
                </a:highlight>
              </a:rPr>
              <a:t>href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":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“</a:t>
            </a:r>
            <a:r>
              <a:rPr lang="en-US" sz="1000" dirty="0" err="1">
                <a:solidFill>
                  <a:srgbClr val="0000FF"/>
                </a:solidFill>
              </a:rPr>
              <a:t>modbus+tcp</a:t>
            </a:r>
            <a:r>
              <a:rPr lang="en-US" sz="1000" dirty="0">
                <a:solidFill>
                  <a:srgbClr val="0000FF"/>
                </a:solidFill>
              </a:rPr>
              <a:t>://192.168.0.98:502/….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",</a:t>
            </a:r>
            <a:b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         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“</a:t>
            </a:r>
            <a:r>
              <a:rPr lang="en-US" sz="1000" dirty="0" err="1">
                <a:solidFill>
                  <a:srgbClr val="1E6496"/>
                </a:solidFill>
                <a:highlight>
                  <a:srgbClr val="FFFFFF"/>
                </a:highlight>
              </a:rPr>
              <a:t>modbus:methodName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":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“READ"</a:t>
            </a:r>
          </a:p>
        </p:txBody>
      </p:sp>
      <p:pic>
        <p:nvPicPr>
          <p:cNvPr id="57" name="Picture 3" descr="D:\Projekte\Standardesierung\W3C\WoT\TD\Nizza\td.png">
            <a:extLst>
              <a:ext uri="{FF2B5EF4-FFF2-40B4-BE49-F238E27FC236}">
                <a16:creationId xmlns:a16="http://schemas.microsoft.com/office/drawing/2014/main" id="{983BA76B-D6FD-47AF-B65C-C146FC6E8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27255" y="5065472"/>
            <a:ext cx="708553" cy="708553"/>
          </a:xfrm>
          <a:prstGeom prst="rect">
            <a:avLst/>
          </a:prstGeom>
          <a:noFill/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8D87CBC-1EED-45EA-A570-DF181772A8B9}"/>
              </a:ext>
            </a:extLst>
          </p:cNvPr>
          <p:cNvCxnSpPr>
            <a:cxnSpLocks/>
          </p:cNvCxnSpPr>
          <p:nvPr/>
        </p:nvCxnSpPr>
        <p:spPr bwMode="auto">
          <a:xfrm>
            <a:off x="1678080" y="5774025"/>
            <a:ext cx="899554" cy="256285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83373D3-6C56-4DE1-84B3-4BE4C1F3B995}"/>
              </a:ext>
            </a:extLst>
          </p:cNvPr>
          <p:cNvCxnSpPr>
            <a:cxnSpLocks/>
          </p:cNvCxnSpPr>
          <p:nvPr/>
        </p:nvCxnSpPr>
        <p:spPr bwMode="auto">
          <a:xfrm flipV="1">
            <a:off x="1607822" y="4306074"/>
            <a:ext cx="899554" cy="75940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9" name="Picture 3" descr="D:\Projekte\Standardesierung\W3C\WoT\TD\Nizza\td.png">
            <a:extLst>
              <a:ext uri="{FF2B5EF4-FFF2-40B4-BE49-F238E27FC236}">
                <a16:creationId xmlns:a16="http://schemas.microsoft.com/office/drawing/2014/main" id="{A58C4E94-FB83-437B-8C06-3255D1051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47230" y="2183653"/>
            <a:ext cx="708553" cy="708553"/>
          </a:xfrm>
          <a:prstGeom prst="rect">
            <a:avLst/>
          </a:prstGeom>
          <a:noFill/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4FE1C47-A727-48B4-A9F9-106B89479A93}"/>
              </a:ext>
            </a:extLst>
          </p:cNvPr>
          <p:cNvSpPr txBox="1"/>
          <p:nvPr/>
        </p:nvSpPr>
        <p:spPr>
          <a:xfrm>
            <a:off x="2833525" y="1268350"/>
            <a:ext cx="3655559" cy="2846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{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"@context"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[…]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"@type"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"Thing"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"id"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"urn:dev:ops:13473-temp-12"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“title"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"Temperature"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"security"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{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"scheme"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"oauth2"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}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b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 …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1E6496"/>
                </a:solidFill>
                <a:highlight>
                  <a:srgbClr val="FFFFFF"/>
                </a:highlight>
              </a:rPr>
              <a:t>properties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{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"value"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{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"type"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"number"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"minimum"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"-40.2"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"maximum"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"48.4"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"unit"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"Celsius"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"forms"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[{</a:t>
            </a:r>
            <a:b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 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1E6496"/>
                </a:solidFill>
                <a:highlight>
                  <a:srgbClr val="FFFFFF"/>
                </a:highlight>
              </a:rPr>
              <a:t>href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":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0000FF"/>
                </a:solidFill>
              </a:rPr>
              <a:t>opc.tcp</a:t>
            </a:r>
            <a:r>
              <a:rPr lang="en-US" sz="1000" dirty="0">
                <a:solidFill>
                  <a:srgbClr val="0000FF"/>
                </a:solidFill>
              </a:rPr>
              <a:t>://192.168.0.1:4840…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",</a:t>
            </a:r>
            <a:b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 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1E6496"/>
                </a:solidFill>
                <a:highlight>
                  <a:srgbClr val="FFFFFF"/>
                </a:highlight>
              </a:rPr>
              <a:t>contentType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":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"application/</a:t>
            </a:r>
            <a:r>
              <a:rPr lang="en-US" sz="1000" dirty="0">
                <a:solidFill>
                  <a:srgbClr val="0000FF"/>
                </a:solidFill>
              </a:rPr>
              <a:t>octet-stream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“,</a:t>
            </a:r>
            <a:b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         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“</a:t>
            </a:r>
            <a:r>
              <a:rPr lang="en-US" sz="1000" dirty="0" err="1">
                <a:solidFill>
                  <a:srgbClr val="1E6496"/>
                </a:solidFill>
                <a:highlight>
                  <a:srgbClr val="FFFFFF"/>
                </a:highlight>
              </a:rPr>
              <a:t>opcua:methodName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":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“READ"</a:t>
            </a:r>
          </a:p>
          <a:p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</a:rPr>
              <a:t>         }]</a:t>
            </a:r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}}}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4B8E966-A5BD-4110-896E-379EE65BE367}"/>
              </a:ext>
            </a:extLst>
          </p:cNvPr>
          <p:cNvCxnSpPr>
            <a:cxnSpLocks/>
          </p:cNvCxnSpPr>
          <p:nvPr/>
        </p:nvCxnSpPr>
        <p:spPr bwMode="auto">
          <a:xfrm flipV="1">
            <a:off x="1655783" y="1268350"/>
            <a:ext cx="1177742" cy="937294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CC61804-E38B-4657-8DA8-6FE8F84F970A}"/>
              </a:ext>
            </a:extLst>
          </p:cNvPr>
          <p:cNvCxnSpPr>
            <a:cxnSpLocks/>
          </p:cNvCxnSpPr>
          <p:nvPr/>
        </p:nvCxnSpPr>
        <p:spPr bwMode="auto">
          <a:xfrm>
            <a:off x="1607822" y="2920435"/>
            <a:ext cx="1225703" cy="104096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9EC1686-C1EF-403E-82AB-8E7095B8F2B3}"/>
              </a:ext>
            </a:extLst>
          </p:cNvPr>
          <p:cNvSpPr txBox="1"/>
          <p:nvPr/>
        </p:nvSpPr>
        <p:spPr>
          <a:xfrm>
            <a:off x="6529127" y="3305800"/>
            <a:ext cx="5570907" cy="2000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{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"@context"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[…]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"@type"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"Thing"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"id"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"urn:dev:ops:53473-lamp-12"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"name"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"Lamp"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"security"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{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"scheme"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"basic"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}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b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 …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1E6496"/>
                </a:solidFill>
                <a:highlight>
                  <a:srgbClr val="FFFFFF"/>
                </a:highlight>
              </a:rPr>
              <a:t>properties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{</a:t>
            </a:r>
            <a:b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"status"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{</a:t>
            </a:r>
            <a:b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     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"forms"</a:t>
            </a:r>
            <a:r>
              <a:rPr lang="en-US" sz="1000" dirty="0">
                <a:solidFill>
                  <a:srgbClr val="640032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  <a:t>[{</a:t>
            </a:r>
            <a:br>
              <a:rPr lang="en-US" sz="1000" dirty="0">
                <a:solidFill>
                  <a:srgbClr val="960000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        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1E6496"/>
                </a:solidFill>
                <a:highlight>
                  <a:srgbClr val="FFFFFF"/>
                </a:highlight>
              </a:rPr>
              <a:t>href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":</a:t>
            </a:r>
            <a:b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            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“</a:t>
            </a:r>
            <a:r>
              <a:rPr lang="en-US" sz="1000" dirty="0" err="1">
                <a:solidFill>
                  <a:srgbClr val="0000FF"/>
                </a:solidFill>
              </a:rPr>
              <a:t>bacnet</a:t>
            </a:r>
            <a:r>
              <a:rPr lang="en-US" sz="1000" dirty="0">
                <a:solidFill>
                  <a:srgbClr val="0000FF"/>
                </a:solidFill>
              </a:rPr>
              <a:t>://192.168.0.20/…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",</a:t>
            </a:r>
            <a:b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</a:b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             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“</a:t>
            </a:r>
            <a:r>
              <a:rPr lang="en-US" sz="1000" dirty="0" err="1">
                <a:solidFill>
                  <a:srgbClr val="1E6496"/>
                </a:solidFill>
                <a:highlight>
                  <a:srgbClr val="FFFFFF"/>
                </a:highlight>
              </a:rPr>
              <a:t>bacnet:methodName</a:t>
            </a:r>
            <a:r>
              <a:rPr lang="en-US" sz="1000" dirty="0">
                <a:solidFill>
                  <a:srgbClr val="1E6496"/>
                </a:solidFill>
                <a:highlight>
                  <a:srgbClr val="FFFFFF"/>
                </a:highlight>
              </a:rPr>
              <a:t>":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</a:rPr>
              <a:t>“WRITE"</a:t>
            </a:r>
            <a:endParaRPr lang="en-US" sz="1000" dirty="0">
              <a:solidFill>
                <a:srgbClr val="960000"/>
              </a:solidFill>
              <a:highlight>
                <a:srgbClr val="FFFFFF"/>
              </a:highlight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79B70F-2008-4C3A-AFFF-9F2B417E4683}"/>
              </a:ext>
            </a:extLst>
          </p:cNvPr>
          <p:cNvCxnSpPr>
            <a:cxnSpLocks/>
          </p:cNvCxnSpPr>
          <p:nvPr/>
        </p:nvCxnSpPr>
        <p:spPr bwMode="auto">
          <a:xfrm>
            <a:off x="7800718" y="2462217"/>
            <a:ext cx="4110130" cy="1019867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560ABE1-BE40-4635-8E72-2925962BB143}"/>
              </a:ext>
            </a:extLst>
          </p:cNvPr>
          <p:cNvCxnSpPr>
            <a:cxnSpLocks/>
          </p:cNvCxnSpPr>
          <p:nvPr/>
        </p:nvCxnSpPr>
        <p:spPr bwMode="auto">
          <a:xfrm flipH="1">
            <a:off x="6401695" y="2583145"/>
            <a:ext cx="543015" cy="65666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B004D14-8D36-4B65-8EDE-ECEADF272194}"/>
              </a:ext>
            </a:extLst>
          </p:cNvPr>
          <p:cNvGrpSpPr/>
          <p:nvPr/>
        </p:nvGrpSpPr>
        <p:grpSpPr>
          <a:xfrm>
            <a:off x="6666138" y="1673535"/>
            <a:ext cx="708554" cy="788682"/>
            <a:chOff x="5674603" y="3594022"/>
            <a:chExt cx="827157" cy="877288"/>
          </a:xfrm>
        </p:grpSpPr>
        <p:sp>
          <p:nvSpPr>
            <p:cNvPr id="30" name="Rectangle 5">
              <a:extLst>
                <a:ext uri="{FF2B5EF4-FFF2-40B4-BE49-F238E27FC236}">
                  <a16:creationId xmlns:a16="http://schemas.microsoft.com/office/drawing/2014/main" id="{E087280B-8BFE-45FD-B9A2-854988BDF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4603" y="3594022"/>
              <a:ext cx="827157" cy="87728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F971B7C9-9D88-4C11-AF0C-4DA9D523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7835" y="3605872"/>
              <a:ext cx="769932" cy="816595"/>
            </a:xfrm>
            <a:prstGeom prst="rect">
              <a:avLst/>
            </a:prstGeom>
          </p:spPr>
        </p:pic>
      </p:grpSp>
      <p:pic>
        <p:nvPicPr>
          <p:cNvPr id="79" name="Picture 3" descr="D:\Projekte\Standardesierung\W3C\WoT\TD\Nizza\td.png">
            <a:extLst>
              <a:ext uri="{FF2B5EF4-FFF2-40B4-BE49-F238E27FC236}">
                <a16:creationId xmlns:a16="http://schemas.microsoft.com/office/drawing/2014/main" id="{F78515A9-E987-4358-B2E0-47ED0FB63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052122" y="2148866"/>
            <a:ext cx="708553" cy="708553"/>
          </a:xfrm>
          <a:prstGeom prst="rect">
            <a:avLst/>
          </a:prstGeom>
          <a:noFill/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90954DC-B6AF-4C52-874D-1EED2EAC414A}"/>
              </a:ext>
            </a:extLst>
          </p:cNvPr>
          <p:cNvSpPr txBox="1">
            <a:spLocks/>
          </p:cNvSpPr>
          <p:nvPr/>
        </p:nvSpPr>
        <p:spPr>
          <a:xfrm>
            <a:off x="538717" y="1103512"/>
            <a:ext cx="8208962" cy="420689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kern="0" dirty="0"/>
              <a:t>Binding templates</a:t>
            </a:r>
          </a:p>
        </p:txBody>
      </p:sp>
    </p:spTree>
    <p:extLst>
      <p:ext uri="{BB962C8B-B14F-4D97-AF65-F5344CB8AC3E}">
        <p14:creationId xmlns:p14="http://schemas.microsoft.com/office/powerpoint/2010/main" val="237178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7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03FA1-B228-4199-B4D5-07FEED98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Let us take Eventing to the next level!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D79A05C-25D5-46FA-8C53-AA9C6B90DF9C}"/>
              </a:ext>
            </a:extLst>
          </p:cNvPr>
          <p:cNvSpPr/>
          <p:nvPr/>
        </p:nvSpPr>
        <p:spPr>
          <a:xfrm>
            <a:off x="590563" y="1599618"/>
            <a:ext cx="1126925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Not just change of value (which can be observable property)</a:t>
            </a:r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Complex eventing, temporary things</a:t>
            </a:r>
          </a:p>
          <a:p>
            <a:pPr marL="742950" lvl="1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Alarms</a:t>
            </a:r>
          </a:p>
          <a:p>
            <a:pPr marL="742950" lvl="1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Time </a:t>
            </a:r>
            <a:r>
              <a:rPr lang="de-DE" sz="1600" dirty="0" err="1">
                <a:solidFill>
                  <a:schemeClr val="tx1"/>
                </a:solidFill>
              </a:rPr>
              <a:t>series</a:t>
            </a:r>
            <a:r>
              <a:rPr lang="de-DE" sz="1600" dirty="0">
                <a:solidFill>
                  <a:schemeClr val="tx1"/>
                </a:solidFill>
              </a:rPr>
              <a:t> (?)</a:t>
            </a:r>
          </a:p>
          <a:p>
            <a:pPr marL="742950" lvl="1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endParaRPr lang="de-DE" sz="16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de-DE" sz="1600" dirty="0" err="1">
                <a:solidFill>
                  <a:schemeClr val="tx1"/>
                </a:solidFill>
              </a:rPr>
              <a:t>Guidlines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Web </a:t>
            </a:r>
          </a:p>
          <a:p>
            <a:pPr marL="742950" lvl="1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de-DE" sz="1600" dirty="0" err="1">
                <a:solidFill>
                  <a:schemeClr val="tx1"/>
                </a:solidFill>
              </a:rPr>
              <a:t>WebSub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</a:p>
          <a:p>
            <a:pPr marL="742950" lvl="1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Event Source</a:t>
            </a:r>
          </a:p>
          <a:p>
            <a:pPr marL="742950" lvl="1" indent="-28575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AE5F79-0250-498A-936F-A6F7022C8E60}"/>
              </a:ext>
            </a:extLst>
          </p:cNvPr>
          <p:cNvSpPr txBox="1">
            <a:spLocks/>
          </p:cNvSpPr>
          <p:nvPr/>
        </p:nvSpPr>
        <p:spPr>
          <a:xfrm>
            <a:off x="538717" y="1103512"/>
            <a:ext cx="8208962" cy="420689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kern="0" dirty="0"/>
              <a:t>Interaction affordance: Events</a:t>
            </a:r>
          </a:p>
        </p:txBody>
      </p:sp>
    </p:spTree>
    <p:extLst>
      <p:ext uri="{BB962C8B-B14F-4D97-AF65-F5344CB8AC3E}">
        <p14:creationId xmlns:p14="http://schemas.microsoft.com/office/powerpoint/2010/main" val="3174928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03FA1-B228-4199-B4D5-07FEED98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Products is and will be using Thing Descriptions.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AE5F79-0250-498A-936F-A6F7022C8E60}"/>
              </a:ext>
            </a:extLst>
          </p:cNvPr>
          <p:cNvSpPr txBox="1">
            <a:spLocks/>
          </p:cNvSpPr>
          <p:nvPr/>
        </p:nvSpPr>
        <p:spPr>
          <a:xfrm>
            <a:off x="6089125" y="1103512"/>
            <a:ext cx="5560458" cy="420689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kern="0" dirty="0"/>
              <a:t>Enriching Thing Descriptions with domain specific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D8FEE-7A17-49F7-9B2E-BA00D578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096" y="1658448"/>
            <a:ext cx="4692419" cy="4230287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048C62E-0E83-42ED-AC53-168FBD6B8B0D}"/>
              </a:ext>
            </a:extLst>
          </p:cNvPr>
          <p:cNvSpPr txBox="1">
            <a:spLocks/>
          </p:cNvSpPr>
          <p:nvPr/>
        </p:nvSpPr>
        <p:spPr>
          <a:xfrm>
            <a:off x="528667" y="1103512"/>
            <a:ext cx="5560458" cy="420689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kern="0" dirty="0"/>
              <a:t>Building monitoring application based on </a:t>
            </a:r>
            <a:r>
              <a:rPr lang="en-US" sz="1600" b="1" kern="0" dirty="0" err="1"/>
              <a:t>WoT</a:t>
            </a:r>
            <a:endParaRPr lang="en-US" sz="1600" b="1" kern="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99A9535-03CE-4B47-A2F9-189B26022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38" y="1620179"/>
            <a:ext cx="4123628" cy="43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54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03FA1-B228-4199-B4D5-07FEED98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 Industries might leverage WoT benefits.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AE5F79-0250-498A-936F-A6F7022C8E60}"/>
              </a:ext>
            </a:extLst>
          </p:cNvPr>
          <p:cNvSpPr txBox="1">
            <a:spLocks/>
          </p:cNvSpPr>
          <p:nvPr/>
        </p:nvSpPr>
        <p:spPr>
          <a:xfrm>
            <a:off x="538717" y="1103512"/>
            <a:ext cx="8208962" cy="420689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kern="0" dirty="0"/>
              <a:t>Simplified domain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AE259-C432-450E-8384-36A8D6863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17" y="2008324"/>
            <a:ext cx="6026590" cy="3551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314B6E-03B8-4978-BD81-C6BDD3B48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90" y="1796155"/>
            <a:ext cx="4709568" cy="3551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0F4385-D27A-4133-BD81-C26AFBF50AD9}"/>
              </a:ext>
            </a:extLst>
          </p:cNvPr>
          <p:cNvSpPr txBox="1">
            <a:spLocks/>
          </p:cNvSpPr>
          <p:nvPr/>
        </p:nvSpPr>
        <p:spPr>
          <a:xfrm>
            <a:off x="7686277" y="1103512"/>
            <a:ext cx="8208962" cy="420689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kern="0" dirty="0"/>
              <a:t>Ease engineering on </a:t>
            </a:r>
            <a:r>
              <a:rPr lang="en-US" sz="1600" b="1" kern="0" dirty="0" err="1"/>
              <a:t>Mindsphere</a:t>
            </a:r>
            <a:endParaRPr lang="en-US" sz="1600" b="1" kern="0" dirty="0"/>
          </a:p>
        </p:txBody>
      </p:sp>
    </p:spTree>
    <p:extLst>
      <p:ext uri="{BB962C8B-B14F-4D97-AF65-F5344CB8AC3E}">
        <p14:creationId xmlns:p14="http://schemas.microsoft.com/office/powerpoint/2010/main" val="1785870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  <p:tag name="THINKCELLPRESENTATIONDONOTDELETE" val="&lt;?xml version=&quot;1.0&quot; encoding=&quot;UTF-16&quot; standalone=&quot;yes&quot;?&gt;&lt;root reqver=&quot;23045&quot;&gt;&lt;version val=&quot;2510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1&quot;/&gt;&lt;m_eweekdayFirstOfWeekend val=&quot;6&quot;/&gt;&lt;/CPresentation&gt;&lt;/root&gt;"/>
  <p:tag name="ARTICULATE_PROJECT_OPEN" val="0"/>
  <p:tag name="ARTICULATE_SLIDE_COUNT" val="19"/>
  <p:tag name="THINKCELLUNDODONOTDELETE" val="0"/>
  <p:tag name="EE4P_STYLE_ID" val="040887b0-086c-4ff4-2016-b5b55c2754e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Title fullscreen (big bar up)"/>
  <p:tag name="CDT_LAYOUT_TYPE" val="1"/>
  <p:tag name="CDT_ORIGINAL_DESIGNS_NAME" val="Siemens 2013 – 16:9"/>
  <p:tag name="CDT_ORIGINAL_MASTERS_NAME" val="Title fullscreen (big bar up)"/>
  <p:tag name="CDT_ORIGINAL_LAYOUT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heme/theme1.xml><?xml version="1.0" encoding="utf-8"?>
<a:theme xmlns:a="http://schemas.openxmlformats.org/drawingml/2006/main" name="CT_Master_16x9_EN_2017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accent1"/>
          </a:solidFill>
          <a:miter lim="800000"/>
          <a:headEnd/>
          <a:tailEnd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0.xml><?xml version="1.0" encoding="utf-8"?>
<p4ppTags>
  <Name>One object (small) + Navigation</Name>
  <PpLayout>32</PpLayout>
  <Index>18</Index>
</p4ppTags>
</file>

<file path=customXml/item11.xml><?xml version="1.0" encoding="utf-8"?>
<p4ppTags>
  <Name>One object (small)</Name>
  <PpLayout>16</PpLayout>
  <Index>11</Index>
</p4ppTags>
</file>

<file path=customXml/item1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3.xml><?xml version="1.0" encoding="utf-8"?>
<p4ppTags>
  <Name>Free Content</Name>
  <PpLayout>11</PpLayout>
  <Index>9</Index>
</p4ppTags>
</file>

<file path=customXml/item14.xml><?xml version="1.0" encoding="utf-8"?>
<p4ppTags>
  <Name>One object (large)</Name>
  <PpLayout>16</PpLayout>
  <Index>10</Index>
</p4ppTags>
</file>

<file path=customXml/item15.xml><?xml version="1.0" encoding="utf-8"?>
<p4ppTags>
  <Name>Free Content + Navigation</Name>
  <PpLayout>32</PpLayout>
  <Index>16</Index>
</p4ppTags>
</file>

<file path=customXml/item16.xml><?xml version="1.0" encoding="utf-8"?>
<p4ppTags>
  <Name>Four objects + Navigation</Name>
  <PpLayout>32</PpLayout>
  <Index>22</Index>
</p4ppTags>
</file>

<file path=customXml/item17.xml><?xml version="1.0" encoding="utf-8"?>
<p4ppTags>
  <Name>Three columns + Navigation</Name>
  <PpLayout>32</PpLayout>
  <Index>20</Index>
</p4ppTags>
</file>

<file path=customXml/item18.xml><?xml version="1.0" encoding="utf-8"?>
<p4ppTags>
  <Name>Text + Index</Name>
  <PpLayout>32</PpLayout>
  <Index>8</Index>
</p4ppTags>
</file>

<file path=customXml/item19.xml><?xml version="1.0" encoding="utf-8"?>
<p4ppTags>
  <Name>Two rows</Name>
  <PpLayout>32</PpLayout>
  <Index>13</Index>
</p4ppTags>
</file>

<file path=customXml/item2.xml><?xml version="1.0" encoding="utf-8"?>
<p4ppTags/>
</file>

<file path=customXml/item3.xml><?xml version="1.0" encoding="utf-8"?>
<p4ppTags>
  <Name>Four objects</Name>
  <PpLayout>24</PpLayout>
  <Index>15</Index>
</p4ppTags>
</file>

<file path=customXml/item4.xml><?xml version="1.0" encoding="utf-8"?>
<p4ppTags>
  <Name>One object (large) + Navigation</Name>
  <PpLayout>32</PpLayout>
  <Index>17</Index>
</p4ppTags>
</file>

<file path=customXml/item5.xml><?xml version="1.0" encoding="utf-8"?>
<p4ppTags>
  <Name>Two columns</Name>
  <PpLayout>29</PpLayout>
  <Index>12</Index>
</p4ppTags>
</file>

<file path=customXml/item6.xml><?xml version="1.0" encoding="utf-8"?>
<p4ppTags>
  <Name>Two columns + Navigation</Name>
  <PpLayout>32</PpLayout>
  <Index>19</Index>
</p4ppTags>
</file>

<file path=customXml/item7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A48D572C0F5A4EB9D036ED3462BE5B" ma:contentTypeVersion="0" ma:contentTypeDescription="Create a new document." ma:contentTypeScope="" ma:versionID="b570352561f524454502dff545db069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8.xml><?xml version="1.0" encoding="utf-8"?>
<p4ppTags>
  <Name>Two rows + Navigation</Name>
  <PpLayout>32</PpLayout>
  <Index>21</Index>
</p4ppTags>
</file>

<file path=customXml/item9.xml><?xml version="1.0" encoding="utf-8"?>
<p4ppTags>
  <Name>Three columns</Name>
  <PpLayout>32</PpLayout>
  <Index>14</Index>
</p4ppTags>
</file>

<file path=customXml/itemProps1.xml><?xml version="1.0" encoding="utf-8"?>
<ds:datastoreItem xmlns:ds="http://schemas.openxmlformats.org/officeDocument/2006/customXml" ds:itemID="{E8EEB233-8D49-4886-96CD-31BA09F6FC7B}">
  <ds:schemaRefs>
    <ds:schemaRef ds:uri="http://schemas.microsoft.com/sharepoint/v3/contenttype/forms"/>
  </ds:schemaRefs>
</ds:datastoreItem>
</file>

<file path=customXml/itemProps10.xml><?xml version="1.0" encoding="utf-8"?>
<ds:datastoreItem xmlns:ds="http://schemas.openxmlformats.org/officeDocument/2006/customXml" ds:itemID="{D9FE249F-833E-4CF0-BECB-552D01D7DC9E}">
  <ds:schemaRefs/>
</ds:datastoreItem>
</file>

<file path=customXml/itemProps11.xml><?xml version="1.0" encoding="utf-8"?>
<ds:datastoreItem xmlns:ds="http://schemas.openxmlformats.org/officeDocument/2006/customXml" ds:itemID="{1618AA06-B22E-4D19-9680-0D7830426729}">
  <ds:schemaRefs/>
</ds:datastoreItem>
</file>

<file path=customXml/itemProps12.xml><?xml version="1.0" encoding="utf-8"?>
<ds:datastoreItem xmlns:ds="http://schemas.openxmlformats.org/officeDocument/2006/customXml" ds:itemID="{63BBE614-545A-4F3A-B75D-C132870A01F0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13.xml><?xml version="1.0" encoding="utf-8"?>
<ds:datastoreItem xmlns:ds="http://schemas.openxmlformats.org/officeDocument/2006/customXml" ds:itemID="{D8097D0C-BE3E-4AEC-9593-65CFCCB19297}">
  <ds:schemaRefs/>
</ds:datastoreItem>
</file>

<file path=customXml/itemProps14.xml><?xml version="1.0" encoding="utf-8"?>
<ds:datastoreItem xmlns:ds="http://schemas.openxmlformats.org/officeDocument/2006/customXml" ds:itemID="{80661B8B-A327-44F9-823B-4D9EE0B3EC78}">
  <ds:schemaRefs/>
</ds:datastoreItem>
</file>

<file path=customXml/itemProps15.xml><?xml version="1.0" encoding="utf-8"?>
<ds:datastoreItem xmlns:ds="http://schemas.openxmlformats.org/officeDocument/2006/customXml" ds:itemID="{7CC5F709-E74B-4E5F-A728-923D5062EBEF}">
  <ds:schemaRefs/>
</ds:datastoreItem>
</file>

<file path=customXml/itemProps16.xml><?xml version="1.0" encoding="utf-8"?>
<ds:datastoreItem xmlns:ds="http://schemas.openxmlformats.org/officeDocument/2006/customXml" ds:itemID="{EAB520BC-C6EC-457E-8AB5-55DB67C86858}">
  <ds:schemaRefs/>
</ds:datastoreItem>
</file>

<file path=customXml/itemProps17.xml><?xml version="1.0" encoding="utf-8"?>
<ds:datastoreItem xmlns:ds="http://schemas.openxmlformats.org/officeDocument/2006/customXml" ds:itemID="{85D77EE6-52B7-48BE-9EDB-748F1EBB53DE}">
  <ds:schemaRefs/>
</ds:datastoreItem>
</file>

<file path=customXml/itemProps18.xml><?xml version="1.0" encoding="utf-8"?>
<ds:datastoreItem xmlns:ds="http://schemas.openxmlformats.org/officeDocument/2006/customXml" ds:itemID="{7E35FEDB-1F0E-4D67-A313-4AC59C26FF29}">
  <ds:schemaRefs/>
</ds:datastoreItem>
</file>

<file path=customXml/itemProps19.xml><?xml version="1.0" encoding="utf-8"?>
<ds:datastoreItem xmlns:ds="http://schemas.openxmlformats.org/officeDocument/2006/customXml" ds:itemID="{38AB8DE4-FD9B-4166-BEC3-3F1753596133}">
  <ds:schemaRefs/>
</ds:datastoreItem>
</file>

<file path=customXml/itemProps2.xml><?xml version="1.0" encoding="utf-8"?>
<ds:datastoreItem xmlns:ds="http://schemas.openxmlformats.org/officeDocument/2006/customXml" ds:itemID="{572FBA73-6DBF-45DA-8282-9342320CFAB0}">
  <ds:schemaRefs/>
</ds:datastoreItem>
</file>

<file path=customXml/itemProps3.xml><?xml version="1.0" encoding="utf-8"?>
<ds:datastoreItem xmlns:ds="http://schemas.openxmlformats.org/officeDocument/2006/customXml" ds:itemID="{1581BFFB-B4CE-47A8-BE77-DC1339B1E5A7}">
  <ds:schemaRefs/>
</ds:datastoreItem>
</file>

<file path=customXml/itemProps4.xml><?xml version="1.0" encoding="utf-8"?>
<ds:datastoreItem xmlns:ds="http://schemas.openxmlformats.org/officeDocument/2006/customXml" ds:itemID="{B27F640E-84DF-4F97-BC70-D045F1E6594F}">
  <ds:schemaRefs/>
</ds:datastoreItem>
</file>

<file path=customXml/itemProps5.xml><?xml version="1.0" encoding="utf-8"?>
<ds:datastoreItem xmlns:ds="http://schemas.openxmlformats.org/officeDocument/2006/customXml" ds:itemID="{1666F4C2-68F5-4840-A44A-1A646C0925A1}">
  <ds:schemaRefs/>
</ds:datastoreItem>
</file>

<file path=customXml/itemProps6.xml><?xml version="1.0" encoding="utf-8"?>
<ds:datastoreItem xmlns:ds="http://schemas.openxmlformats.org/officeDocument/2006/customXml" ds:itemID="{D7BABA95-BFFE-422B-8591-3271669EEA88}">
  <ds:schemaRefs/>
</ds:datastoreItem>
</file>

<file path=customXml/itemProps7.xml><?xml version="1.0" encoding="utf-8"?>
<ds:datastoreItem xmlns:ds="http://schemas.openxmlformats.org/officeDocument/2006/customXml" ds:itemID="{FCE97AFA-19C5-4425-9B8D-ED3F56006F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8.xml><?xml version="1.0" encoding="utf-8"?>
<ds:datastoreItem xmlns:ds="http://schemas.openxmlformats.org/officeDocument/2006/customXml" ds:itemID="{6C79E4F8-DCFB-483C-880A-AEEC6AAFC838}">
  <ds:schemaRefs/>
</ds:datastoreItem>
</file>

<file path=customXml/itemProps9.xml><?xml version="1.0" encoding="utf-8"?>
<ds:datastoreItem xmlns:ds="http://schemas.openxmlformats.org/officeDocument/2006/customXml" ds:itemID="{15CF3461-70D1-4B54-AFAB-DAFDA0A238C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CT_Master_16x9_EN_2017</Template>
  <TotalTime>0</TotalTime>
  <Words>742</Words>
  <Application>Microsoft Office PowerPoint</Application>
  <PresentationFormat>Custom</PresentationFormat>
  <Paragraphs>157</Paragraphs>
  <Slides>10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Wingdings</vt:lpstr>
      <vt:lpstr>CT_Master_16x9_EN_2017</vt:lpstr>
      <vt:lpstr>think-cell Folie</vt:lpstr>
      <vt:lpstr>WoT Simplifies Industry Applications  Sebastian Käbisch, Christian Glomb, Charif Mahmoudi, Daniel Peintner  Second W3C Workshop on the Web of Things</vt:lpstr>
      <vt:lpstr>Let us spread the word about Web of Things!</vt:lpstr>
      <vt:lpstr>Let us spread the word about Web of Things!</vt:lpstr>
      <vt:lpstr>PowerPoint Presentation</vt:lpstr>
      <vt:lpstr>Let us find a way to not just interchange Thing Descriptions but also (parts of) application logic!</vt:lpstr>
      <vt:lpstr>Let us remember that WoT is not the nth + 1 IoT protocol but rather the glue for existing and new protocols!</vt:lpstr>
      <vt:lpstr>Let us take Eventing to the next level!</vt:lpstr>
      <vt:lpstr>Building Products is and will be using Thing Descriptions.</vt:lpstr>
      <vt:lpstr>Digital Industries might leverage WoT benefits.</vt:lpstr>
      <vt:lpstr>Thank you for your attention!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keywords>C_Unrestricted</cp:keywords>
  <cp:lastModifiedBy/>
  <cp:revision>1</cp:revision>
  <dcterms:created xsi:type="dcterms:W3CDTF">2018-04-25T19:26:51Z</dcterms:created>
  <dcterms:modified xsi:type="dcterms:W3CDTF">2019-06-05T11:22:01Z</dcterms:modified>
  <dc:languag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0D75E8D1-C9CD-4441-B7B2-E498FD46492A</vt:lpwstr>
  </property>
  <property fmtid="{D5CDD505-2E9C-101B-9397-08002B2CF9AE}" pid="3" name="ArticulatePath">
    <vt:lpwstr>sie-ppt-2010-16x9-standard-eng-v2-0</vt:lpwstr>
  </property>
  <property fmtid="{D5CDD505-2E9C-101B-9397-08002B2CF9AE}" pid="4" name="ContentTypeId">
    <vt:lpwstr>0x010100F6A48D572C0F5A4EB9D036ED3462BE5B</vt:lpwstr>
  </property>
  <property fmtid="{D5CDD505-2E9C-101B-9397-08002B2CF9AE}" pid="5" name="Document Confidentiality">
    <vt:lpwstr>Unrestricted</vt:lpwstr>
  </property>
  <property fmtid="{D5CDD505-2E9C-101B-9397-08002B2CF9AE}" pid="6" name="sodocoClasLang">
    <vt:lpwstr>Unrestricted</vt:lpwstr>
  </property>
  <property fmtid="{D5CDD505-2E9C-101B-9397-08002B2CF9AE}" pid="7" name="sodocoClasLangId">
    <vt:i4>0</vt:i4>
  </property>
  <property fmtid="{D5CDD505-2E9C-101B-9397-08002B2CF9AE}" pid="8" name="sodocoClasId">
    <vt:i4>0</vt:i4>
  </property>
  <property fmtid="{D5CDD505-2E9C-101B-9397-08002B2CF9AE}" pid="9" name="_AdHocReviewCycleID">
    <vt:i4>-1233590320</vt:i4>
  </property>
  <property fmtid="{D5CDD505-2E9C-101B-9397-08002B2CF9AE}" pid="10" name="_NewReviewCycle">
    <vt:lpwstr/>
  </property>
</Properties>
</file>